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300" r:id="rId3"/>
    <p:sldId id="310" r:id="rId4"/>
    <p:sldId id="299" r:id="rId5"/>
    <p:sldId id="311" r:id="rId6"/>
    <p:sldId id="309" r:id="rId7"/>
    <p:sldId id="306" r:id="rId8"/>
    <p:sldId id="304" r:id="rId9"/>
  </p:sldIdLst>
  <p:sldSz cx="9144000" cy="6858000" type="screen4x3"/>
  <p:notesSz cx="6797675" cy="9926638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7D1"/>
    <a:srgbClr val="375A1A"/>
    <a:srgbClr val="B3A979"/>
    <a:srgbClr val="30611B"/>
    <a:srgbClr val="FAF8D8"/>
    <a:srgbClr val="30692D"/>
    <a:srgbClr val="CA5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в т.ч.: растениеводства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50.5</c:v>
                </c:pt>
                <c:pt idx="1">
                  <c:v>73.400000000000006</c:v>
                </c:pt>
                <c:pt idx="2">
                  <c:v>64.599999999999994</c:v>
                </c:pt>
                <c:pt idx="3">
                  <c:v>76.599999999999994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животноводство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56.6</c:v>
                </c:pt>
                <c:pt idx="1">
                  <c:v>65.2</c:v>
                </c:pt>
                <c:pt idx="2">
                  <c:v>67.899999999999991</c:v>
                </c:pt>
                <c:pt idx="3">
                  <c:v>70.400000000000006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778816"/>
        <c:axId val="85780352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Продукция сельского хозяйства – всего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107.1</c:v>
                </c:pt>
                <c:pt idx="1">
                  <c:v>138.6</c:v>
                </c:pt>
                <c:pt idx="2">
                  <c:v>132.5</c:v>
                </c:pt>
                <c:pt idx="3">
                  <c:v>147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778816"/>
        <c:axId val="85780352"/>
      </c:lineChart>
      <c:catAx>
        <c:axId val="8577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780352"/>
        <c:crosses val="autoZero"/>
        <c:auto val="1"/>
        <c:lblAlgn val="ctr"/>
        <c:lblOffset val="100"/>
        <c:noMultiLvlLbl val="0"/>
      </c:catAx>
      <c:valAx>
        <c:axId val="857803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57788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01808960797728E-2"/>
          <c:y val="0"/>
          <c:w val="0.96596382078404541"/>
          <c:h val="0.7309717006890995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Лист1!$A$6</c:f>
              <c:strCache>
                <c:ptCount val="1"/>
                <c:pt idx="0">
                  <c:v>в т.ч.: растениеводства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Лист1!$B$3:$Q$4</c:f>
              <c:multiLvlStrCache>
                <c:ptCount val="12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2010</c:v>
                  </c:pt>
                  <c:pt idx="5">
                    <c:v>2011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2010</c:v>
                  </c:pt>
                  <c:pt idx="9">
                    <c:v>2011</c:v>
                  </c:pt>
                  <c:pt idx="10">
                    <c:v>2012</c:v>
                  </c:pt>
                  <c:pt idx="11">
                    <c:v>2013</c:v>
                  </c:pt>
                </c:lvl>
                <c:lvl>
                  <c:pt idx="0">
                    <c:v>Беларусь</c:v>
                  </c:pt>
                  <c:pt idx="4">
                    <c:v>Казахстан</c:v>
                  </c:pt>
                  <c:pt idx="8">
                    <c:v>Россия</c:v>
                  </c:pt>
                </c:lvl>
              </c:multiLvlStrCache>
            </c:multiLvlStrRef>
          </c:cat>
          <c:val>
            <c:numRef>
              <c:f>Лист1!$B$6:$Q$6</c:f>
              <c:numCache>
                <c:formatCode>#,##0.0</c:formatCode>
                <c:ptCount val="12"/>
                <c:pt idx="0">
                  <c:v>6.8</c:v>
                </c:pt>
                <c:pt idx="1">
                  <c:v>6.3</c:v>
                </c:pt>
                <c:pt idx="2">
                  <c:v>5.3</c:v>
                </c:pt>
                <c:pt idx="3">
                  <c:v>5.5</c:v>
                </c:pt>
                <c:pt idx="4">
                  <c:v>4.5</c:v>
                </c:pt>
                <c:pt idx="5">
                  <c:v>9.1</c:v>
                </c:pt>
                <c:pt idx="6">
                  <c:v>6.6</c:v>
                </c:pt>
                <c:pt idx="7">
                  <c:v>8.8000000000000007</c:v>
                </c:pt>
                <c:pt idx="8">
                  <c:v>39.200000000000003</c:v>
                </c:pt>
                <c:pt idx="9">
                  <c:v>58</c:v>
                </c:pt>
                <c:pt idx="10">
                  <c:v>52.7</c:v>
                </c:pt>
                <c:pt idx="11">
                  <c:v>62.3</c:v>
                </c:pt>
              </c:numCache>
            </c:numRef>
          </c:val>
        </c:ser>
        <c:ser>
          <c:idx val="2"/>
          <c:order val="2"/>
          <c:tx>
            <c:strRef>
              <c:f>Лист1!$A$7</c:f>
              <c:strCache>
                <c:ptCount val="1"/>
                <c:pt idx="0">
                  <c:v> животноводство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Лист1!$B$3:$Q$4</c:f>
              <c:multiLvlStrCache>
                <c:ptCount val="12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2010</c:v>
                  </c:pt>
                  <c:pt idx="5">
                    <c:v>2011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2010</c:v>
                  </c:pt>
                  <c:pt idx="9">
                    <c:v>2011</c:v>
                  </c:pt>
                  <c:pt idx="10">
                    <c:v>2012</c:v>
                  </c:pt>
                  <c:pt idx="11">
                    <c:v>2013</c:v>
                  </c:pt>
                </c:lvl>
                <c:lvl>
                  <c:pt idx="0">
                    <c:v>Беларусь</c:v>
                  </c:pt>
                  <c:pt idx="4">
                    <c:v>Казахстан</c:v>
                  </c:pt>
                  <c:pt idx="8">
                    <c:v>Россия</c:v>
                  </c:pt>
                </c:lvl>
              </c:multiLvlStrCache>
            </c:multiLvlStrRef>
          </c:cat>
          <c:val>
            <c:numRef>
              <c:f>Лист1!$B$7:$Q$7</c:f>
              <c:numCache>
                <c:formatCode>#,##0.0</c:formatCode>
                <c:ptCount val="12"/>
                <c:pt idx="0">
                  <c:v>5.3</c:v>
                </c:pt>
                <c:pt idx="1">
                  <c:v>5.7</c:v>
                </c:pt>
                <c:pt idx="2">
                  <c:v>6.3</c:v>
                </c:pt>
                <c:pt idx="3">
                  <c:v>6.4</c:v>
                </c:pt>
                <c:pt idx="4">
                  <c:v>5.3</c:v>
                </c:pt>
                <c:pt idx="5">
                  <c:v>6.4</c:v>
                </c:pt>
                <c:pt idx="6">
                  <c:v>6.8</c:v>
                </c:pt>
                <c:pt idx="7">
                  <c:v>7.2</c:v>
                </c:pt>
                <c:pt idx="8">
                  <c:v>46</c:v>
                </c:pt>
                <c:pt idx="9">
                  <c:v>53.1</c:v>
                </c:pt>
                <c:pt idx="10">
                  <c:v>54.8</c:v>
                </c:pt>
                <c:pt idx="11">
                  <c:v>56.8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897984"/>
        <c:axId val="85899520"/>
      </c:barChart>
      <c:lineChart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Продукция сельского хозяйства – всего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Лист1!$B$3:$Q$4</c:f>
              <c:multiLvlStrCache>
                <c:ptCount val="12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2010</c:v>
                  </c:pt>
                  <c:pt idx="5">
                    <c:v>2011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2010</c:v>
                  </c:pt>
                  <c:pt idx="9">
                    <c:v>2011</c:v>
                  </c:pt>
                  <c:pt idx="10">
                    <c:v>2012</c:v>
                  </c:pt>
                  <c:pt idx="11">
                    <c:v>2013</c:v>
                  </c:pt>
                </c:lvl>
                <c:lvl>
                  <c:pt idx="0">
                    <c:v>Беларусь</c:v>
                  </c:pt>
                  <c:pt idx="4">
                    <c:v>Казахстан</c:v>
                  </c:pt>
                  <c:pt idx="8">
                    <c:v>Россия</c:v>
                  </c:pt>
                </c:lvl>
              </c:multiLvlStrCache>
            </c:multiLvlStrRef>
          </c:cat>
          <c:val>
            <c:numRef>
              <c:f>Лист1!$B$5:$Q$5</c:f>
              <c:numCache>
                <c:formatCode>#,##0.0</c:formatCode>
                <c:ptCount val="12"/>
                <c:pt idx="0">
                  <c:v>12.1</c:v>
                </c:pt>
                <c:pt idx="1">
                  <c:v>12</c:v>
                </c:pt>
                <c:pt idx="2">
                  <c:v>11.6</c:v>
                </c:pt>
                <c:pt idx="3">
                  <c:v>11.9</c:v>
                </c:pt>
                <c:pt idx="4">
                  <c:v>9.8000000000000007</c:v>
                </c:pt>
                <c:pt idx="5">
                  <c:v>15.5</c:v>
                </c:pt>
                <c:pt idx="6">
                  <c:v>13.4</c:v>
                </c:pt>
                <c:pt idx="7">
                  <c:v>16</c:v>
                </c:pt>
                <c:pt idx="8">
                  <c:v>85.2</c:v>
                </c:pt>
                <c:pt idx="9">
                  <c:v>111.1</c:v>
                </c:pt>
                <c:pt idx="10">
                  <c:v>107.5</c:v>
                </c:pt>
                <c:pt idx="11">
                  <c:v>119.1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897984"/>
        <c:axId val="85899520"/>
      </c:lineChart>
      <c:catAx>
        <c:axId val="8589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85899520"/>
        <c:crosses val="autoZero"/>
        <c:auto val="1"/>
        <c:lblAlgn val="ctr"/>
        <c:lblOffset val="100"/>
        <c:noMultiLvlLbl val="0"/>
      </c:catAx>
      <c:valAx>
        <c:axId val="8589952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858979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производство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2294.722413045859</c:v>
                </c:pt>
                <c:pt idx="1">
                  <c:v>2308.0241500000002</c:v>
                </c:pt>
                <c:pt idx="2">
                  <c:v>2332.4677499999998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617.13880800000004</c:v>
                </c:pt>
                <c:pt idx="1">
                  <c:v>646.86420500000008</c:v>
                </c:pt>
                <c:pt idx="2">
                  <c:v>600.31798600000002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105137664"/>
        <c:axId val="105139200"/>
      </c:barChart>
      <c:catAx>
        <c:axId val="10513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05139200"/>
        <c:crosses val="autoZero"/>
        <c:auto val="1"/>
        <c:lblAlgn val="ctr"/>
        <c:lblOffset val="100"/>
        <c:noMultiLvlLbl val="0"/>
      </c:catAx>
      <c:valAx>
        <c:axId val="105139200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1051376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производство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_-* #,##0.0_р_._-;\-* #,##0.0_р_._-;_-* "-"??_р_._-;_-@_-</c:formatCode>
                <c:ptCount val="3"/>
                <c:pt idx="0">
                  <c:v>338.87700000000001</c:v>
                </c:pt>
                <c:pt idx="1">
                  <c:v>340.5102</c:v>
                </c:pt>
                <c:pt idx="2">
                  <c:v>332.42480999999998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импорт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_-* #,##0.0_р_._-;\-* #,##0.0_р_._-;_-* "-"??_р_._-;_-@_-</c:formatCode>
                <c:ptCount val="3"/>
                <c:pt idx="0">
                  <c:v>79.003416999999999</c:v>
                </c:pt>
                <c:pt idx="1">
                  <c:v>76.497728000000009</c:v>
                </c:pt>
                <c:pt idx="2">
                  <c:v>104.936637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4605056"/>
        <c:axId val="4606592"/>
      </c:barChart>
      <c:catAx>
        <c:axId val="460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606592"/>
        <c:crosses val="autoZero"/>
        <c:auto val="1"/>
        <c:lblAlgn val="ctr"/>
        <c:lblOffset val="100"/>
        <c:noMultiLvlLbl val="0"/>
      </c:catAx>
      <c:valAx>
        <c:axId val="4606592"/>
        <c:scaling>
          <c:orientation val="minMax"/>
        </c:scaling>
        <c:delete val="1"/>
        <c:axPos val="l"/>
        <c:numFmt formatCode="_-* #,##0.0_р_._-;\-* #,##0.0_р_._-;_-* &quot;-&quot;??_р_._-;_-@_-" sourceLinked="1"/>
        <c:majorTickMark val="out"/>
        <c:minorTickMark val="none"/>
        <c:tickLblPos val="nextTo"/>
        <c:crossAx val="46050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4887A-9420-4919-80CC-E525660ED8C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4E7221-D91B-4921-ADED-97E005AB5D34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2AB786BD-575C-4248-A149-17563909BBBA}" type="parTrans" cxnId="{E9C15556-4448-488A-9D4F-71AFA47CFAEF}">
      <dgm:prSet/>
      <dgm:spPr/>
      <dgm:t>
        <a:bodyPr/>
        <a:lstStyle/>
        <a:p>
          <a:endParaRPr lang="ru-RU"/>
        </a:p>
      </dgm:t>
    </dgm:pt>
    <dgm:pt modelId="{17D0FD03-9F9F-4218-9FC7-0A0D75BA9296}" type="sibTrans" cxnId="{E9C15556-4448-488A-9D4F-71AFA47CFAEF}">
      <dgm:prSet/>
      <dgm:spPr/>
      <dgm:t>
        <a:bodyPr/>
        <a:lstStyle/>
        <a:p>
          <a:endParaRPr lang="ru-RU"/>
        </a:p>
      </dgm:t>
    </dgm:pt>
    <dgm:pt modelId="{48EB94BF-3276-4666-BEDA-0B4EF7542133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dirty="0" smtClean="0">
              <a:solidFill>
                <a:srgbClr val="30692D"/>
              </a:solidFill>
              <a:latin typeface="Arial" pitchFamily="34" charset="0"/>
            </a:rPr>
            <a:t>11,9 млрд.</a:t>
          </a:r>
          <a:r>
            <a:rPr lang="en-US" altLang="ru-RU" sz="1400" b="1" dirty="0" smtClean="0">
              <a:solidFill>
                <a:srgbClr val="30692D"/>
              </a:solidFill>
              <a:latin typeface="Arial" pitchFamily="34" charset="0"/>
            </a:rPr>
            <a:t>$</a:t>
          </a:r>
          <a:endParaRPr lang="ru-RU" sz="1400" dirty="0"/>
        </a:p>
      </dgm:t>
    </dgm:pt>
    <dgm:pt modelId="{B11339A6-7AD3-4976-B6AF-88AA06CA6F7F}" type="parTrans" cxnId="{97CD3B66-4ED9-4BFA-8C8E-483183E9DA01}">
      <dgm:prSet/>
      <dgm:spPr/>
      <dgm:t>
        <a:bodyPr/>
        <a:lstStyle/>
        <a:p>
          <a:endParaRPr lang="ru-RU"/>
        </a:p>
      </dgm:t>
    </dgm:pt>
    <dgm:pt modelId="{3DEE84DB-2AF3-4061-931E-7C6B156E6D63}" type="sibTrans" cxnId="{97CD3B66-4ED9-4BFA-8C8E-483183E9DA01}">
      <dgm:prSet/>
      <dgm:spPr/>
      <dgm:t>
        <a:bodyPr/>
        <a:lstStyle/>
        <a:p>
          <a:endParaRPr lang="ru-RU"/>
        </a:p>
      </dgm:t>
    </dgm:pt>
    <dgm:pt modelId="{EF2F07A2-54E6-4770-BFD1-C90ACF69EB0B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dirty="0" smtClean="0">
              <a:solidFill>
                <a:srgbClr val="30692D"/>
              </a:solidFill>
              <a:latin typeface="Arial" pitchFamily="34" charset="0"/>
            </a:rPr>
            <a:t>7,9%</a:t>
          </a:r>
          <a:endParaRPr lang="ru-RU" sz="1400" dirty="0"/>
        </a:p>
      </dgm:t>
    </dgm:pt>
    <dgm:pt modelId="{B4595185-41F7-49BB-85E4-B8F7CCCA869A}" type="parTrans" cxnId="{D9CCA9C4-CE0E-4B9D-90B7-CBA7116790A3}">
      <dgm:prSet/>
      <dgm:spPr/>
      <dgm:t>
        <a:bodyPr/>
        <a:lstStyle/>
        <a:p>
          <a:endParaRPr lang="ru-RU"/>
        </a:p>
      </dgm:t>
    </dgm:pt>
    <dgm:pt modelId="{72EEF703-B17F-4DA3-9028-F44CA3BF9557}" type="sibTrans" cxnId="{D9CCA9C4-CE0E-4B9D-90B7-CBA7116790A3}">
      <dgm:prSet/>
      <dgm:spPr/>
      <dgm:t>
        <a:bodyPr/>
        <a:lstStyle/>
        <a:p>
          <a:endParaRPr lang="ru-RU"/>
        </a:p>
      </dgm:t>
    </dgm:pt>
    <dgm:pt modelId="{B8C18C61-6F21-4444-817D-C2CB14D17F10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FC243D11-11FD-4479-996B-A0A1AA39E7AB}" type="parTrans" cxnId="{822103FB-C138-4EE8-8BA6-EF0162CAF377}">
      <dgm:prSet/>
      <dgm:spPr/>
      <dgm:t>
        <a:bodyPr/>
        <a:lstStyle/>
        <a:p>
          <a:endParaRPr lang="ru-RU"/>
        </a:p>
      </dgm:t>
    </dgm:pt>
    <dgm:pt modelId="{5964CDA4-607E-4B70-B374-5F46ADE2E97A}" type="sibTrans" cxnId="{822103FB-C138-4EE8-8BA6-EF0162CAF377}">
      <dgm:prSet/>
      <dgm:spPr/>
      <dgm:t>
        <a:bodyPr/>
        <a:lstStyle/>
        <a:p>
          <a:endParaRPr lang="ru-RU"/>
        </a:p>
      </dgm:t>
    </dgm:pt>
    <dgm:pt modelId="{3CEC2B8B-6DD0-4630-BF75-DE420198C674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dirty="0" smtClean="0">
              <a:solidFill>
                <a:schemeClr val="tx2"/>
              </a:solidFill>
              <a:latin typeface="Arial" pitchFamily="34" charset="0"/>
            </a:rPr>
            <a:t>16,0 млрд.</a:t>
          </a:r>
          <a:r>
            <a:rPr lang="en-US" altLang="ru-RU" sz="1400" b="1" dirty="0" smtClean="0">
              <a:solidFill>
                <a:schemeClr val="tx2"/>
              </a:solidFill>
              <a:latin typeface="Arial" pitchFamily="34" charset="0"/>
            </a:rPr>
            <a:t>$</a:t>
          </a:r>
          <a:endParaRPr lang="ru-RU" sz="1400" b="1" dirty="0">
            <a:solidFill>
              <a:schemeClr val="tx2"/>
            </a:solidFill>
            <a:latin typeface="Arial" pitchFamily="34" charset="0"/>
          </a:endParaRPr>
        </a:p>
      </dgm:t>
    </dgm:pt>
    <dgm:pt modelId="{5E2468C1-7AB2-4C72-9F46-3C9A700A50DF}" type="parTrans" cxnId="{248F398E-5C14-4A48-A46F-2110F113E6A8}">
      <dgm:prSet/>
      <dgm:spPr/>
      <dgm:t>
        <a:bodyPr/>
        <a:lstStyle/>
        <a:p>
          <a:endParaRPr lang="ru-RU"/>
        </a:p>
      </dgm:t>
    </dgm:pt>
    <dgm:pt modelId="{70B2967D-AD3E-4DB3-ACF2-83F286D6DEC1}" type="sibTrans" cxnId="{248F398E-5C14-4A48-A46F-2110F113E6A8}">
      <dgm:prSet/>
      <dgm:spPr/>
      <dgm:t>
        <a:bodyPr/>
        <a:lstStyle/>
        <a:p>
          <a:endParaRPr lang="ru-RU"/>
        </a:p>
      </dgm:t>
    </dgm:pt>
    <dgm:pt modelId="{30152C19-83BF-4FBF-BB19-1CCA4D03DBA8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dirty="0" smtClean="0">
              <a:solidFill>
                <a:schemeClr val="tx2"/>
              </a:solidFill>
              <a:latin typeface="Arial" pitchFamily="34" charset="0"/>
            </a:rPr>
            <a:t>4,6%</a:t>
          </a:r>
          <a:endParaRPr lang="ru-RU" sz="1400" b="1" dirty="0">
            <a:solidFill>
              <a:schemeClr val="tx2"/>
            </a:solidFill>
            <a:latin typeface="Arial" pitchFamily="34" charset="0"/>
          </a:endParaRPr>
        </a:p>
      </dgm:t>
    </dgm:pt>
    <dgm:pt modelId="{C61E9874-24D7-4695-B1A5-E88F8401B3F6}" type="parTrans" cxnId="{F2482081-BF28-4B84-A011-00351DF0CF84}">
      <dgm:prSet/>
      <dgm:spPr/>
      <dgm:t>
        <a:bodyPr/>
        <a:lstStyle/>
        <a:p>
          <a:endParaRPr lang="ru-RU"/>
        </a:p>
      </dgm:t>
    </dgm:pt>
    <dgm:pt modelId="{2E95BC67-C6BF-4F6D-946E-8A4E65048BF2}" type="sibTrans" cxnId="{F2482081-BF28-4B84-A011-00351DF0CF84}">
      <dgm:prSet/>
      <dgm:spPr/>
      <dgm:t>
        <a:bodyPr/>
        <a:lstStyle/>
        <a:p>
          <a:endParaRPr lang="ru-RU"/>
        </a:p>
      </dgm:t>
    </dgm:pt>
    <dgm:pt modelId="{282D9701-889F-444C-A40E-DF3EEA46E8E8}">
      <dgm:prSet phldrT="[Текст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71BD9508-013D-472B-A46A-0FFFDB204D58}" type="parTrans" cxnId="{7827119E-CA73-4CD5-8C0C-E2EC96D6C8B3}">
      <dgm:prSet/>
      <dgm:spPr/>
      <dgm:t>
        <a:bodyPr/>
        <a:lstStyle/>
        <a:p>
          <a:endParaRPr lang="ru-RU"/>
        </a:p>
      </dgm:t>
    </dgm:pt>
    <dgm:pt modelId="{DD20DC38-67D7-487A-AB8E-0D34EF58709E}" type="sibTrans" cxnId="{7827119E-CA73-4CD5-8C0C-E2EC96D6C8B3}">
      <dgm:prSet/>
      <dgm:spPr/>
      <dgm:t>
        <a:bodyPr/>
        <a:lstStyle/>
        <a:p>
          <a:endParaRPr lang="ru-RU"/>
        </a:p>
      </dgm:t>
    </dgm:pt>
    <dgm:pt modelId="{2518A500-86E2-4D68-B500-45FD5BFE41CE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dirty="0" smtClean="0">
              <a:solidFill>
                <a:srgbClr val="C00000"/>
              </a:solidFill>
              <a:latin typeface="Arial" pitchFamily="34" charset="0"/>
            </a:rPr>
            <a:t>119,1 млрд.</a:t>
          </a:r>
          <a:r>
            <a:rPr lang="en-US" altLang="ru-RU" sz="1400" b="1" dirty="0" smtClean="0">
              <a:solidFill>
                <a:srgbClr val="C00000"/>
              </a:solidFill>
              <a:latin typeface="Arial" pitchFamily="34" charset="0"/>
            </a:rPr>
            <a:t>$</a:t>
          </a:r>
          <a:endParaRPr lang="ru-RU" sz="1400" b="1" dirty="0">
            <a:solidFill>
              <a:srgbClr val="C00000"/>
            </a:solidFill>
            <a:latin typeface="Arial" pitchFamily="34" charset="0"/>
          </a:endParaRPr>
        </a:p>
      </dgm:t>
    </dgm:pt>
    <dgm:pt modelId="{92FA7D67-B339-47C0-84F0-AC6BABD86572}" type="parTrans" cxnId="{F1AFE693-F7CE-4781-876F-786A954A1A6D}">
      <dgm:prSet/>
      <dgm:spPr/>
      <dgm:t>
        <a:bodyPr/>
        <a:lstStyle/>
        <a:p>
          <a:endParaRPr lang="ru-RU"/>
        </a:p>
      </dgm:t>
    </dgm:pt>
    <dgm:pt modelId="{B9F81FFD-09AA-43A4-A057-CCC4A63CD33E}" type="sibTrans" cxnId="{F1AFE693-F7CE-4781-876F-786A954A1A6D}">
      <dgm:prSet/>
      <dgm:spPr/>
      <dgm:t>
        <a:bodyPr/>
        <a:lstStyle/>
        <a:p>
          <a:endParaRPr lang="ru-RU"/>
        </a:p>
      </dgm:t>
    </dgm:pt>
    <dgm:pt modelId="{A1878B7D-4C15-4674-91B1-C3A1FB44A450}">
      <dgm:prSet phldrT="[Текст]" custT="1"/>
      <dgm:spPr/>
      <dgm:t>
        <a:bodyPr/>
        <a:lstStyle/>
        <a:p>
          <a:r>
            <a:rPr lang="ru-RU" altLang="ru-RU" sz="14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dirty="0" smtClean="0">
              <a:solidFill>
                <a:srgbClr val="C00000"/>
              </a:solidFill>
              <a:latin typeface="Arial" pitchFamily="34" charset="0"/>
            </a:rPr>
            <a:t>3,8%</a:t>
          </a:r>
          <a:endParaRPr lang="ru-RU" sz="1400" b="1" dirty="0">
            <a:solidFill>
              <a:srgbClr val="C00000"/>
            </a:solidFill>
            <a:latin typeface="Arial" pitchFamily="34" charset="0"/>
          </a:endParaRPr>
        </a:p>
      </dgm:t>
    </dgm:pt>
    <dgm:pt modelId="{95BB540E-F36E-4720-B12B-CD6D3D268F8B}" type="parTrans" cxnId="{DC39FD12-2533-4790-93F1-8426975A5FAD}">
      <dgm:prSet/>
      <dgm:spPr/>
      <dgm:t>
        <a:bodyPr/>
        <a:lstStyle/>
        <a:p>
          <a:endParaRPr lang="ru-RU"/>
        </a:p>
      </dgm:t>
    </dgm:pt>
    <dgm:pt modelId="{A19253B0-C6F8-47B7-83B2-B59501434F00}" type="sibTrans" cxnId="{DC39FD12-2533-4790-93F1-8426975A5FAD}">
      <dgm:prSet/>
      <dgm:spPr/>
      <dgm:t>
        <a:bodyPr/>
        <a:lstStyle/>
        <a:p>
          <a:endParaRPr lang="ru-RU"/>
        </a:p>
      </dgm:t>
    </dgm:pt>
    <dgm:pt modelId="{3AEE0521-AB36-4DCF-9683-6204670E75C3}">
      <dgm:prSet phldrT="[Текст]" custT="1"/>
      <dgm:spPr/>
      <dgm:t>
        <a:bodyPr/>
        <a:lstStyle/>
        <a:p>
          <a:endParaRPr lang="ru-RU" sz="1400" dirty="0"/>
        </a:p>
      </dgm:t>
    </dgm:pt>
    <dgm:pt modelId="{3ED76C51-C384-4DDC-A7C3-890B449A2270}" type="parTrans" cxnId="{A35DB48F-DFFB-43CC-B829-F9AFD612E95A}">
      <dgm:prSet/>
      <dgm:spPr/>
      <dgm:t>
        <a:bodyPr/>
        <a:lstStyle/>
        <a:p>
          <a:endParaRPr lang="ru-RU"/>
        </a:p>
      </dgm:t>
    </dgm:pt>
    <dgm:pt modelId="{8D2D0121-6C71-4EC9-9250-55F8D08FEB24}" type="sibTrans" cxnId="{A35DB48F-DFFB-43CC-B829-F9AFD612E95A}">
      <dgm:prSet/>
      <dgm:spPr/>
      <dgm:t>
        <a:bodyPr/>
        <a:lstStyle/>
        <a:p>
          <a:endParaRPr lang="ru-RU"/>
        </a:p>
      </dgm:t>
    </dgm:pt>
    <dgm:pt modelId="{01E617AD-A24A-4CDF-B8DB-7FA0DB4D5DA4}">
      <dgm:prSet phldrT="[Текст]" custT="1"/>
      <dgm:spPr/>
      <dgm:t>
        <a:bodyPr/>
        <a:lstStyle/>
        <a:p>
          <a:endParaRPr lang="ru-RU" sz="1400" b="1" dirty="0">
            <a:solidFill>
              <a:srgbClr val="375A1A"/>
            </a:solidFill>
            <a:latin typeface="Arial" pitchFamily="34" charset="0"/>
          </a:endParaRPr>
        </a:p>
      </dgm:t>
    </dgm:pt>
    <dgm:pt modelId="{BC1FEE4D-E459-4385-BDE6-71D6CDEE95B7}" type="parTrans" cxnId="{88A71737-5802-4A05-AF08-2F1EFCDA78F8}">
      <dgm:prSet/>
      <dgm:spPr/>
      <dgm:t>
        <a:bodyPr/>
        <a:lstStyle/>
        <a:p>
          <a:endParaRPr lang="ru-RU"/>
        </a:p>
      </dgm:t>
    </dgm:pt>
    <dgm:pt modelId="{0B4E5040-9A65-40E2-BB55-35E0ED8B328C}" type="sibTrans" cxnId="{88A71737-5802-4A05-AF08-2F1EFCDA78F8}">
      <dgm:prSet/>
      <dgm:spPr/>
      <dgm:t>
        <a:bodyPr/>
        <a:lstStyle/>
        <a:p>
          <a:endParaRPr lang="ru-RU"/>
        </a:p>
      </dgm:t>
    </dgm:pt>
    <dgm:pt modelId="{24652970-505F-4655-9CBA-247DFA8C231B}">
      <dgm:prSet phldrT="[Текст]" custT="1"/>
      <dgm:spPr/>
      <dgm:t>
        <a:bodyPr/>
        <a:lstStyle/>
        <a:p>
          <a:endParaRPr lang="ru-RU" sz="1400" b="1" dirty="0">
            <a:solidFill>
              <a:srgbClr val="C00000"/>
            </a:solidFill>
            <a:latin typeface="Arial" pitchFamily="34" charset="0"/>
          </a:endParaRPr>
        </a:p>
      </dgm:t>
    </dgm:pt>
    <dgm:pt modelId="{958EF077-1C04-479F-A163-B4B62B4BBEFE}" type="parTrans" cxnId="{2ED932BE-3A5D-4F61-A5AB-5E0F6CB13AAB}">
      <dgm:prSet/>
      <dgm:spPr/>
      <dgm:t>
        <a:bodyPr/>
        <a:lstStyle/>
        <a:p>
          <a:endParaRPr lang="ru-RU"/>
        </a:p>
      </dgm:t>
    </dgm:pt>
    <dgm:pt modelId="{B4C203B5-3775-43EA-8188-2B42CC6AC387}" type="sibTrans" cxnId="{2ED932BE-3A5D-4F61-A5AB-5E0F6CB13AAB}">
      <dgm:prSet/>
      <dgm:spPr/>
      <dgm:t>
        <a:bodyPr/>
        <a:lstStyle/>
        <a:p>
          <a:endParaRPr lang="ru-RU"/>
        </a:p>
      </dgm:t>
    </dgm:pt>
    <dgm:pt modelId="{EBB034BA-9BD2-475F-8418-28D33E242D07}" type="pres">
      <dgm:prSet presAssocID="{5A74887A-9420-4919-80CC-E525660ED8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ADD05E-6EC8-4C1F-941E-7E1A397705B4}" type="pres">
      <dgm:prSet presAssocID="{344E7221-D91B-4921-ADED-97E005AB5D34}" presName="linNode" presStyleCnt="0"/>
      <dgm:spPr/>
    </dgm:pt>
    <dgm:pt modelId="{1A754839-92BA-493D-A5E1-ADB6DE482D87}" type="pres">
      <dgm:prSet presAssocID="{344E7221-D91B-4921-ADED-97E005AB5D34}" presName="parentText" presStyleLbl="node1" presStyleIdx="0" presStyleCnt="3" custScaleY="71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AFBC7-0219-4086-A2E4-8D6E793A7AAF}" type="pres">
      <dgm:prSet presAssocID="{344E7221-D91B-4921-ADED-97E005AB5D34}" presName="descendantText" presStyleLbl="alignAccFollowNode1" presStyleIdx="0" presStyleCnt="3" custScaleX="191044" custLinFactNeighborX="-329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0A69F-CEDF-4659-B04A-5244D04B2418}" type="pres">
      <dgm:prSet presAssocID="{17D0FD03-9F9F-4218-9FC7-0A0D75BA9296}" presName="sp" presStyleCnt="0"/>
      <dgm:spPr/>
    </dgm:pt>
    <dgm:pt modelId="{798A9D32-B273-4F9A-A77C-E29D79A87CB2}" type="pres">
      <dgm:prSet presAssocID="{B8C18C61-6F21-4444-817D-C2CB14D17F10}" presName="linNode" presStyleCnt="0"/>
      <dgm:spPr/>
    </dgm:pt>
    <dgm:pt modelId="{9211DBB0-AB98-48AC-9BDA-975E2156B524}" type="pres">
      <dgm:prSet presAssocID="{B8C18C61-6F21-4444-817D-C2CB14D17F10}" presName="parentText" presStyleLbl="node1" presStyleIdx="1" presStyleCnt="3" custScaleY="71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82FCD-E1ED-4E54-8AA0-CDF47084F715}" type="pres">
      <dgm:prSet presAssocID="{B8C18C61-6F21-4444-817D-C2CB14D17F10}" presName="descendantText" presStyleLbl="alignAccFollowNode1" presStyleIdx="1" presStyleCnt="3" custScaleX="191044" custLinFactNeighborX="-329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A9F13-251E-4FCD-B0FE-5C57B07FA3FA}" type="pres">
      <dgm:prSet presAssocID="{5964CDA4-607E-4B70-B374-5F46ADE2E97A}" presName="sp" presStyleCnt="0"/>
      <dgm:spPr/>
    </dgm:pt>
    <dgm:pt modelId="{8289A097-4B23-4FCA-AA85-36ECF1002E96}" type="pres">
      <dgm:prSet presAssocID="{282D9701-889F-444C-A40E-DF3EEA46E8E8}" presName="linNode" presStyleCnt="0"/>
      <dgm:spPr/>
    </dgm:pt>
    <dgm:pt modelId="{2435B1C5-0ADD-48A1-960B-9D937A94DA90}" type="pres">
      <dgm:prSet presAssocID="{282D9701-889F-444C-A40E-DF3EEA46E8E8}" presName="parentText" presStyleLbl="node1" presStyleIdx="2" presStyleCnt="3" custScaleY="712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918B2-3D87-4BB9-BAC2-52F3AF08B392}" type="pres">
      <dgm:prSet presAssocID="{282D9701-889F-444C-A40E-DF3EEA46E8E8}" presName="descendantText" presStyleLbl="alignAccFollowNode1" presStyleIdx="2" presStyleCnt="3" custScaleX="191044" custLinFactNeighborX="-329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7119E-CA73-4CD5-8C0C-E2EC96D6C8B3}" srcId="{5A74887A-9420-4919-80CC-E525660ED8C7}" destId="{282D9701-889F-444C-A40E-DF3EEA46E8E8}" srcOrd="2" destOrd="0" parTransId="{71BD9508-013D-472B-A46A-0FFFDB204D58}" sibTransId="{DD20DC38-67D7-487A-AB8E-0D34EF58709E}"/>
    <dgm:cxn modelId="{12F26507-A537-49AD-B296-5938A078A1C5}" type="presOf" srcId="{282D9701-889F-444C-A40E-DF3EEA46E8E8}" destId="{2435B1C5-0ADD-48A1-960B-9D937A94DA90}" srcOrd="0" destOrd="0" presId="urn:microsoft.com/office/officeart/2005/8/layout/vList5"/>
    <dgm:cxn modelId="{FA078034-1559-41C3-8388-D5C0DF43F585}" type="presOf" srcId="{30152C19-83BF-4FBF-BB19-1CCA4D03DBA8}" destId="{EB582FCD-E1ED-4E54-8AA0-CDF47084F715}" srcOrd="0" destOrd="2" presId="urn:microsoft.com/office/officeart/2005/8/layout/vList5"/>
    <dgm:cxn modelId="{F1AFE693-F7CE-4781-876F-786A954A1A6D}" srcId="{282D9701-889F-444C-A40E-DF3EEA46E8E8}" destId="{2518A500-86E2-4D68-B500-45FD5BFE41CE}" srcOrd="0" destOrd="0" parTransId="{92FA7D67-B339-47C0-84F0-AC6BABD86572}" sibTransId="{B9F81FFD-09AA-43A4-A057-CCC4A63CD33E}"/>
    <dgm:cxn modelId="{419317BE-2CC2-4514-908D-4FB4728DDA74}" type="presOf" srcId="{A1878B7D-4C15-4674-91B1-C3A1FB44A450}" destId="{24E918B2-3D87-4BB9-BAC2-52F3AF08B392}" srcOrd="0" destOrd="2" presId="urn:microsoft.com/office/officeart/2005/8/layout/vList5"/>
    <dgm:cxn modelId="{E9C15556-4448-488A-9D4F-71AFA47CFAEF}" srcId="{5A74887A-9420-4919-80CC-E525660ED8C7}" destId="{344E7221-D91B-4921-ADED-97E005AB5D34}" srcOrd="0" destOrd="0" parTransId="{2AB786BD-575C-4248-A149-17563909BBBA}" sibTransId="{17D0FD03-9F9F-4218-9FC7-0A0D75BA9296}"/>
    <dgm:cxn modelId="{A35DB48F-DFFB-43CC-B829-F9AFD612E95A}" srcId="{344E7221-D91B-4921-ADED-97E005AB5D34}" destId="{3AEE0521-AB36-4DCF-9683-6204670E75C3}" srcOrd="1" destOrd="0" parTransId="{3ED76C51-C384-4DDC-A7C3-890B449A2270}" sibTransId="{8D2D0121-6C71-4EC9-9250-55F8D08FEB24}"/>
    <dgm:cxn modelId="{88A71737-5802-4A05-AF08-2F1EFCDA78F8}" srcId="{B8C18C61-6F21-4444-817D-C2CB14D17F10}" destId="{01E617AD-A24A-4CDF-B8DB-7FA0DB4D5DA4}" srcOrd="1" destOrd="0" parTransId="{BC1FEE4D-E459-4385-BDE6-71D6CDEE95B7}" sibTransId="{0B4E5040-9A65-40E2-BB55-35E0ED8B328C}"/>
    <dgm:cxn modelId="{8947806A-955D-46A7-98E6-B4DA62DEC40D}" type="presOf" srcId="{5A74887A-9420-4919-80CC-E525660ED8C7}" destId="{EBB034BA-9BD2-475F-8418-28D33E242D07}" srcOrd="0" destOrd="0" presId="urn:microsoft.com/office/officeart/2005/8/layout/vList5"/>
    <dgm:cxn modelId="{0E5E2A5E-31AA-4CEE-8D97-727F305DE198}" type="presOf" srcId="{3CEC2B8B-6DD0-4630-BF75-DE420198C674}" destId="{EB582FCD-E1ED-4E54-8AA0-CDF47084F715}" srcOrd="0" destOrd="0" presId="urn:microsoft.com/office/officeart/2005/8/layout/vList5"/>
    <dgm:cxn modelId="{F2482081-BF28-4B84-A011-00351DF0CF84}" srcId="{B8C18C61-6F21-4444-817D-C2CB14D17F10}" destId="{30152C19-83BF-4FBF-BB19-1CCA4D03DBA8}" srcOrd="2" destOrd="0" parTransId="{C61E9874-24D7-4695-B1A5-E88F8401B3F6}" sibTransId="{2E95BC67-C6BF-4F6D-946E-8A4E65048BF2}"/>
    <dgm:cxn modelId="{97CD3B66-4ED9-4BFA-8C8E-483183E9DA01}" srcId="{344E7221-D91B-4921-ADED-97E005AB5D34}" destId="{48EB94BF-3276-4666-BEDA-0B4EF7542133}" srcOrd="0" destOrd="0" parTransId="{B11339A6-7AD3-4976-B6AF-88AA06CA6F7F}" sibTransId="{3DEE84DB-2AF3-4061-931E-7C6B156E6D63}"/>
    <dgm:cxn modelId="{A22CC404-E0E2-4F85-A272-CD37ED004032}" type="presOf" srcId="{01E617AD-A24A-4CDF-B8DB-7FA0DB4D5DA4}" destId="{EB582FCD-E1ED-4E54-8AA0-CDF47084F715}" srcOrd="0" destOrd="1" presId="urn:microsoft.com/office/officeart/2005/8/layout/vList5"/>
    <dgm:cxn modelId="{ECC3B679-D1A3-484D-A8CF-6EB589FFEE29}" type="presOf" srcId="{48EB94BF-3276-4666-BEDA-0B4EF7542133}" destId="{549AFBC7-0219-4086-A2E4-8D6E793A7AAF}" srcOrd="0" destOrd="0" presId="urn:microsoft.com/office/officeart/2005/8/layout/vList5"/>
    <dgm:cxn modelId="{DC39FD12-2533-4790-93F1-8426975A5FAD}" srcId="{282D9701-889F-444C-A40E-DF3EEA46E8E8}" destId="{A1878B7D-4C15-4674-91B1-C3A1FB44A450}" srcOrd="2" destOrd="0" parTransId="{95BB540E-F36E-4720-B12B-CD6D3D268F8B}" sibTransId="{A19253B0-C6F8-47B7-83B2-B59501434F00}"/>
    <dgm:cxn modelId="{248F398E-5C14-4A48-A46F-2110F113E6A8}" srcId="{B8C18C61-6F21-4444-817D-C2CB14D17F10}" destId="{3CEC2B8B-6DD0-4630-BF75-DE420198C674}" srcOrd="0" destOrd="0" parTransId="{5E2468C1-7AB2-4C72-9F46-3C9A700A50DF}" sibTransId="{70B2967D-AD3E-4DB3-ACF2-83F286D6DEC1}"/>
    <dgm:cxn modelId="{95A4226F-520A-42B3-9CFB-186B7E94FB11}" type="presOf" srcId="{B8C18C61-6F21-4444-817D-C2CB14D17F10}" destId="{9211DBB0-AB98-48AC-9BDA-975E2156B524}" srcOrd="0" destOrd="0" presId="urn:microsoft.com/office/officeart/2005/8/layout/vList5"/>
    <dgm:cxn modelId="{936C9076-8E19-4D39-AEE7-52B461BBF5DC}" type="presOf" srcId="{2518A500-86E2-4D68-B500-45FD5BFE41CE}" destId="{24E918B2-3D87-4BB9-BAC2-52F3AF08B392}" srcOrd="0" destOrd="0" presId="urn:microsoft.com/office/officeart/2005/8/layout/vList5"/>
    <dgm:cxn modelId="{822103FB-C138-4EE8-8BA6-EF0162CAF377}" srcId="{5A74887A-9420-4919-80CC-E525660ED8C7}" destId="{B8C18C61-6F21-4444-817D-C2CB14D17F10}" srcOrd="1" destOrd="0" parTransId="{FC243D11-11FD-4479-996B-A0A1AA39E7AB}" sibTransId="{5964CDA4-607E-4B70-B374-5F46ADE2E97A}"/>
    <dgm:cxn modelId="{B14E5CC8-6E2E-42BC-9840-6AA5765CFF87}" type="presOf" srcId="{EF2F07A2-54E6-4770-BFD1-C90ACF69EB0B}" destId="{549AFBC7-0219-4086-A2E4-8D6E793A7AAF}" srcOrd="0" destOrd="2" presId="urn:microsoft.com/office/officeart/2005/8/layout/vList5"/>
    <dgm:cxn modelId="{AC5483E2-03F6-47BE-AC50-67D4E93633C1}" type="presOf" srcId="{24652970-505F-4655-9CBA-247DFA8C231B}" destId="{24E918B2-3D87-4BB9-BAC2-52F3AF08B392}" srcOrd="0" destOrd="1" presId="urn:microsoft.com/office/officeart/2005/8/layout/vList5"/>
    <dgm:cxn modelId="{F8D51AFD-71F7-4C29-8230-264C0D3039CC}" type="presOf" srcId="{3AEE0521-AB36-4DCF-9683-6204670E75C3}" destId="{549AFBC7-0219-4086-A2E4-8D6E793A7AAF}" srcOrd="0" destOrd="1" presId="urn:microsoft.com/office/officeart/2005/8/layout/vList5"/>
    <dgm:cxn modelId="{D9CCA9C4-CE0E-4B9D-90B7-CBA7116790A3}" srcId="{344E7221-D91B-4921-ADED-97E005AB5D34}" destId="{EF2F07A2-54E6-4770-BFD1-C90ACF69EB0B}" srcOrd="2" destOrd="0" parTransId="{B4595185-41F7-49BB-85E4-B8F7CCCA869A}" sibTransId="{72EEF703-B17F-4DA3-9028-F44CA3BF9557}"/>
    <dgm:cxn modelId="{2ED932BE-3A5D-4F61-A5AB-5E0F6CB13AAB}" srcId="{282D9701-889F-444C-A40E-DF3EEA46E8E8}" destId="{24652970-505F-4655-9CBA-247DFA8C231B}" srcOrd="1" destOrd="0" parTransId="{958EF077-1C04-479F-A163-B4B62B4BBEFE}" sibTransId="{B4C203B5-3775-43EA-8188-2B42CC6AC387}"/>
    <dgm:cxn modelId="{B2696D28-BE06-45C2-BE99-81183332B4B5}" type="presOf" srcId="{344E7221-D91B-4921-ADED-97E005AB5D34}" destId="{1A754839-92BA-493D-A5E1-ADB6DE482D87}" srcOrd="0" destOrd="0" presId="urn:microsoft.com/office/officeart/2005/8/layout/vList5"/>
    <dgm:cxn modelId="{8DFC118B-275B-4813-9C68-CDE4451DA39F}" type="presParOf" srcId="{EBB034BA-9BD2-475F-8418-28D33E242D07}" destId="{FDADD05E-6EC8-4C1F-941E-7E1A397705B4}" srcOrd="0" destOrd="0" presId="urn:microsoft.com/office/officeart/2005/8/layout/vList5"/>
    <dgm:cxn modelId="{6A881014-9622-4765-8705-A18C51F84ABA}" type="presParOf" srcId="{FDADD05E-6EC8-4C1F-941E-7E1A397705B4}" destId="{1A754839-92BA-493D-A5E1-ADB6DE482D87}" srcOrd="0" destOrd="0" presId="urn:microsoft.com/office/officeart/2005/8/layout/vList5"/>
    <dgm:cxn modelId="{68D1330E-C54F-4FBD-B47E-FFD2925AACC9}" type="presParOf" srcId="{FDADD05E-6EC8-4C1F-941E-7E1A397705B4}" destId="{549AFBC7-0219-4086-A2E4-8D6E793A7AAF}" srcOrd="1" destOrd="0" presId="urn:microsoft.com/office/officeart/2005/8/layout/vList5"/>
    <dgm:cxn modelId="{82400CE6-9028-49A0-88F6-CD5E174CC71D}" type="presParOf" srcId="{EBB034BA-9BD2-475F-8418-28D33E242D07}" destId="{30B0A69F-CEDF-4659-B04A-5244D04B2418}" srcOrd="1" destOrd="0" presId="urn:microsoft.com/office/officeart/2005/8/layout/vList5"/>
    <dgm:cxn modelId="{86A25D85-BA4C-4F99-BDF4-FA880D17D55C}" type="presParOf" srcId="{EBB034BA-9BD2-475F-8418-28D33E242D07}" destId="{798A9D32-B273-4F9A-A77C-E29D79A87CB2}" srcOrd="2" destOrd="0" presId="urn:microsoft.com/office/officeart/2005/8/layout/vList5"/>
    <dgm:cxn modelId="{F33DA9F9-D071-4703-9701-BE71AB8B09C6}" type="presParOf" srcId="{798A9D32-B273-4F9A-A77C-E29D79A87CB2}" destId="{9211DBB0-AB98-48AC-9BDA-975E2156B524}" srcOrd="0" destOrd="0" presId="urn:microsoft.com/office/officeart/2005/8/layout/vList5"/>
    <dgm:cxn modelId="{4025364F-BDE1-448C-8B0A-B2674854ED58}" type="presParOf" srcId="{798A9D32-B273-4F9A-A77C-E29D79A87CB2}" destId="{EB582FCD-E1ED-4E54-8AA0-CDF47084F715}" srcOrd="1" destOrd="0" presId="urn:microsoft.com/office/officeart/2005/8/layout/vList5"/>
    <dgm:cxn modelId="{CC641C6C-5A1D-420A-9795-4983212308D6}" type="presParOf" srcId="{EBB034BA-9BD2-475F-8418-28D33E242D07}" destId="{AEEA9F13-251E-4FCD-B0FE-5C57B07FA3FA}" srcOrd="3" destOrd="0" presId="urn:microsoft.com/office/officeart/2005/8/layout/vList5"/>
    <dgm:cxn modelId="{3BEE6F7B-FA7F-434D-98E0-DB81471DA671}" type="presParOf" srcId="{EBB034BA-9BD2-475F-8418-28D33E242D07}" destId="{8289A097-4B23-4FCA-AA85-36ECF1002E96}" srcOrd="4" destOrd="0" presId="urn:microsoft.com/office/officeart/2005/8/layout/vList5"/>
    <dgm:cxn modelId="{3755179F-3104-497D-8FC0-5B8E4C32F7D0}" type="presParOf" srcId="{8289A097-4B23-4FCA-AA85-36ECF1002E96}" destId="{2435B1C5-0ADD-48A1-960B-9D937A94DA90}" srcOrd="0" destOrd="0" presId="urn:microsoft.com/office/officeart/2005/8/layout/vList5"/>
    <dgm:cxn modelId="{96E5FE7E-9504-43D0-AF8C-87FC34A00EF4}" type="presParOf" srcId="{8289A097-4B23-4FCA-AA85-36ECF1002E96}" destId="{24E918B2-3D87-4BB9-BAC2-52F3AF08B3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AFBC7-0219-4086-A2E4-8D6E793A7AAF}">
      <dsp:nvSpPr>
        <dsp:cNvPr id="0" name=""/>
        <dsp:cNvSpPr/>
      </dsp:nvSpPr>
      <dsp:spPr>
        <a:xfrm rot="5400000">
          <a:off x="3201617" y="-1860326"/>
          <a:ext cx="987961" cy="47093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kern="1200" dirty="0" smtClean="0">
              <a:solidFill>
                <a:srgbClr val="30692D"/>
              </a:solidFill>
              <a:latin typeface="Arial" pitchFamily="34" charset="0"/>
            </a:rPr>
            <a:t>11,9 млрд.</a:t>
          </a:r>
          <a:r>
            <a:rPr lang="en-US" altLang="ru-RU" sz="1400" b="1" kern="1200" dirty="0" smtClean="0">
              <a:solidFill>
                <a:srgbClr val="30692D"/>
              </a:solidFill>
              <a:latin typeface="Arial" pitchFamily="34" charset="0"/>
            </a:rPr>
            <a:t>$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kern="1200" dirty="0" smtClean="0">
              <a:solidFill>
                <a:srgbClr val="30692D"/>
              </a:solidFill>
              <a:latin typeface="Arial" pitchFamily="34" charset="0"/>
            </a:rPr>
            <a:t>7,9%</a:t>
          </a:r>
          <a:endParaRPr lang="ru-RU" sz="1400" kern="1200" dirty="0"/>
        </a:p>
      </dsp:txBody>
      <dsp:txXfrm rot="-5400000">
        <a:off x="1340914" y="48605"/>
        <a:ext cx="4661140" cy="891505"/>
      </dsp:txXfrm>
    </dsp:sp>
    <dsp:sp modelId="{1A754839-92BA-493D-A5E1-ADB6DE482D87}">
      <dsp:nvSpPr>
        <dsp:cNvPr id="0" name=""/>
        <dsp:cNvSpPr/>
      </dsp:nvSpPr>
      <dsp:spPr>
        <a:xfrm>
          <a:off x="14" y="54152"/>
          <a:ext cx="1386601" cy="88040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2992" y="97130"/>
        <a:ext cx="1300645" cy="794453"/>
      </dsp:txXfrm>
    </dsp:sp>
    <dsp:sp modelId="{EB582FCD-E1ED-4E54-8AA0-CDF47084F715}">
      <dsp:nvSpPr>
        <dsp:cNvPr id="0" name=""/>
        <dsp:cNvSpPr/>
      </dsp:nvSpPr>
      <dsp:spPr>
        <a:xfrm rot="5400000">
          <a:off x="3201617" y="-810617"/>
          <a:ext cx="987961" cy="47093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kern="1200" dirty="0" smtClean="0">
              <a:solidFill>
                <a:schemeClr val="tx2"/>
              </a:solidFill>
              <a:latin typeface="Arial" pitchFamily="34" charset="0"/>
            </a:rPr>
            <a:t>16,0 млрд.</a:t>
          </a:r>
          <a:r>
            <a:rPr lang="en-US" altLang="ru-RU" sz="1400" b="1" kern="1200" dirty="0" smtClean="0">
              <a:solidFill>
                <a:schemeClr val="tx2"/>
              </a:solidFill>
              <a:latin typeface="Arial" pitchFamily="34" charset="0"/>
            </a:rPr>
            <a:t>$</a:t>
          </a:r>
          <a:endParaRPr lang="ru-RU" sz="1400" b="1" kern="1200" dirty="0">
            <a:solidFill>
              <a:schemeClr val="tx2"/>
            </a:solidFill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b="1" kern="1200" dirty="0">
            <a:solidFill>
              <a:srgbClr val="375A1A"/>
            </a:solidFill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kern="1200" dirty="0" smtClean="0">
              <a:solidFill>
                <a:schemeClr val="tx2"/>
              </a:solidFill>
              <a:latin typeface="Arial" pitchFamily="34" charset="0"/>
            </a:rPr>
            <a:t>4,6%</a:t>
          </a:r>
          <a:endParaRPr lang="ru-RU" sz="1400" b="1" kern="1200" dirty="0">
            <a:solidFill>
              <a:schemeClr val="tx2"/>
            </a:solidFill>
            <a:latin typeface="Arial" pitchFamily="34" charset="0"/>
          </a:endParaRPr>
        </a:p>
      </dsp:txBody>
      <dsp:txXfrm rot="-5400000">
        <a:off x="1340914" y="1098314"/>
        <a:ext cx="4661140" cy="891505"/>
      </dsp:txXfrm>
    </dsp:sp>
    <dsp:sp modelId="{9211DBB0-AB98-48AC-9BDA-975E2156B524}">
      <dsp:nvSpPr>
        <dsp:cNvPr id="0" name=""/>
        <dsp:cNvSpPr/>
      </dsp:nvSpPr>
      <dsp:spPr>
        <a:xfrm>
          <a:off x="14" y="1103862"/>
          <a:ext cx="1386601" cy="88040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2992" y="1146840"/>
        <a:ext cx="1300645" cy="794453"/>
      </dsp:txXfrm>
    </dsp:sp>
    <dsp:sp modelId="{24E918B2-3D87-4BB9-BAC2-52F3AF08B392}">
      <dsp:nvSpPr>
        <dsp:cNvPr id="0" name=""/>
        <dsp:cNvSpPr/>
      </dsp:nvSpPr>
      <dsp:spPr>
        <a:xfrm rot="5400000">
          <a:off x="3201617" y="239092"/>
          <a:ext cx="987961" cy="47093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Продукция сельского хозяйства - </a:t>
          </a:r>
          <a:r>
            <a:rPr lang="ru-RU" altLang="ru-RU" sz="1400" b="1" kern="1200" dirty="0" smtClean="0">
              <a:solidFill>
                <a:srgbClr val="C00000"/>
              </a:solidFill>
              <a:latin typeface="Arial" pitchFamily="34" charset="0"/>
            </a:rPr>
            <a:t>119,1 млрд.</a:t>
          </a:r>
          <a:r>
            <a:rPr lang="en-US" altLang="ru-RU" sz="1400" b="1" kern="1200" dirty="0" smtClean="0">
              <a:solidFill>
                <a:srgbClr val="C00000"/>
              </a:solidFill>
              <a:latin typeface="Arial" pitchFamily="34" charset="0"/>
            </a:rPr>
            <a:t>$</a:t>
          </a:r>
          <a:endParaRPr lang="ru-RU" sz="1400" b="1" kern="1200" dirty="0">
            <a:solidFill>
              <a:srgbClr val="C00000"/>
            </a:solidFill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b="1" kern="1200" dirty="0">
            <a:solidFill>
              <a:srgbClr val="C00000"/>
            </a:solidFill>
            <a:latin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altLang="ru-RU" sz="1400" kern="1200" dirty="0" smtClean="0">
              <a:latin typeface="Arial" pitchFamily="34" charset="0"/>
            </a:rPr>
            <a:t>Доля сельского хозяйства в ВВП - </a:t>
          </a:r>
          <a:r>
            <a:rPr lang="ru-RU" altLang="ru-RU" sz="1400" b="1" kern="1200" dirty="0" smtClean="0">
              <a:solidFill>
                <a:srgbClr val="C00000"/>
              </a:solidFill>
              <a:latin typeface="Arial" pitchFamily="34" charset="0"/>
            </a:rPr>
            <a:t>3,8%</a:t>
          </a:r>
          <a:endParaRPr lang="ru-RU" sz="1400" b="1" kern="1200" dirty="0">
            <a:solidFill>
              <a:srgbClr val="C00000"/>
            </a:solidFill>
            <a:latin typeface="Arial" pitchFamily="34" charset="0"/>
          </a:endParaRPr>
        </a:p>
      </dsp:txBody>
      <dsp:txXfrm rot="-5400000">
        <a:off x="1340914" y="2148023"/>
        <a:ext cx="4661140" cy="891505"/>
      </dsp:txXfrm>
    </dsp:sp>
    <dsp:sp modelId="{2435B1C5-0ADD-48A1-960B-9D937A94DA90}">
      <dsp:nvSpPr>
        <dsp:cNvPr id="0" name=""/>
        <dsp:cNvSpPr/>
      </dsp:nvSpPr>
      <dsp:spPr>
        <a:xfrm>
          <a:off x="14" y="2153571"/>
          <a:ext cx="1386601" cy="880409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2992" y="2196549"/>
        <a:ext cx="1300645" cy="794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5D3D19C-7627-4554-BD58-BF43C181B3A3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ru-RU" smtClean="0"/>
              <a:t>Образец текста</a:t>
            </a:r>
          </a:p>
          <a:p>
            <a:pPr lvl="1"/>
            <a:r>
              <a:rPr lang="de-DE" altLang="ru-RU" smtClean="0"/>
              <a:t>Второй уровень</a:t>
            </a:r>
          </a:p>
          <a:p>
            <a:pPr lvl="2"/>
            <a:r>
              <a:rPr lang="de-DE" altLang="ru-RU" smtClean="0"/>
              <a:t>Третий уровень</a:t>
            </a:r>
          </a:p>
          <a:p>
            <a:pPr lvl="3"/>
            <a:r>
              <a:rPr lang="de-DE" altLang="ru-RU" smtClean="0"/>
              <a:t>Четвертый уровень</a:t>
            </a:r>
          </a:p>
          <a:p>
            <a:pPr lvl="4"/>
            <a:r>
              <a:rPr lang="de-DE" altLang="ru-RU" smtClean="0"/>
              <a:t>Пятый уровень</a:t>
            </a:r>
            <a:endParaRPr lang="ru-RU" altLang="ru-RU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54A430E-98F1-4894-B503-836BB31654E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31061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Будапешт, 10.07.2014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A430E-98F1-4894-B503-836BB31654EF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1310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81D67-BFE3-4B98-8016-DC7A7D5DD191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D026E-4EEF-48BB-9991-CCBE9A87540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5723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35669-7DB3-4ADB-88CC-63ED8E41C4AB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4D2B-8858-44B4-95B2-325342C42B3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0780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F96D5D-5089-44DF-82A8-65F604B490D9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C2A0F-AC9A-4297-9193-23A1CDEB0B7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1736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D580B-4BE1-4282-8A58-CF0477739A13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05677-B269-4609-AB76-6D9B7D9E0944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5535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17D723-D57C-480E-9F75-1CA1D0360FC6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40D85-19DD-45F7-83A6-0132F924532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0147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ABCCB0-DC50-4810-819D-87501EBD9134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7C051-0C51-43C2-9DCA-D110D2E13C2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2706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569F64-4FCF-4AB0-AFC2-B4BFA245235F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1CA17-099E-48F2-A2FE-35A385EC1B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8598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466A53-976B-45D8-8643-CAE450E2AEC1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31005-14C7-4031-9A00-F2D0E2599F9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3211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FBBAE-E7F9-4E43-8F55-DC94AA92A8A2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0896B-5EC1-47E5-85E3-9B0491A0BF3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5017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43D20-4842-40BD-98B6-6AB428FD88B8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1341E-51DD-4358-9883-E824E1716A6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6775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AF233-C869-4D2F-B521-ADD9BDABB1B7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0E85D-A4B2-4E2B-A392-609E8DC4D22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2947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</a:defRPr>
            </a:lvl1pPr>
          </a:lstStyle>
          <a:p>
            <a:fld id="{C6F8BE97-E0E8-4FD4-9169-397D4755165F}" type="datetimeFigureOut">
              <a:rPr lang="ru-RU" altLang="ru-RU"/>
              <a:pPr/>
              <a:t>10.11.2014</a:t>
            </a:fld>
            <a:endParaRPr lang="ru-RU" alt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98C5E2B9-C220-471E-8529-310A5243D3F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asiancommission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 flipV="1">
            <a:off x="1162050" y="5728488"/>
            <a:ext cx="7467600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V="1">
            <a:off x="1184275" y="1169504"/>
            <a:ext cx="0" cy="5190815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4" y="4860911"/>
            <a:ext cx="2617789" cy="1652602"/>
          </a:xfrm>
          <a:prstGeom prst="rect">
            <a:avLst/>
          </a:prstGeom>
          <a:noFill/>
          <a:ln>
            <a:noFill/>
          </a:ln>
          <a:effectLst>
            <a:softEdge rad="762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90" y="361950"/>
            <a:ext cx="2381250" cy="80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58" y="4087717"/>
            <a:ext cx="2312592" cy="1546387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4275" y="1601471"/>
            <a:ext cx="7765593" cy="2062057"/>
          </a:xfrm>
          <a:prstGeom prst="rect">
            <a:avLst/>
          </a:prstGeom>
          <a:noFill/>
        </p:spPr>
        <p:txBody>
          <a:bodyPr wrap="square" lIns="91396" tIns="45697" rIns="91396" bIns="45697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Направления интеграционного взаимодействия стран Евразийского экономического союза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агропромышленной сфере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3993" y="4861645"/>
            <a:ext cx="441447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Байгот Мария Степановна,</a:t>
            </a:r>
            <a:endParaRPr lang="ru-RU" altLang="ru-RU" sz="1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Начальник отдела</a:t>
            </a:r>
          </a:p>
          <a:p>
            <a:pPr algn="r"/>
            <a:r>
              <a:rPr lang="ru-RU" altLang="ru-RU" sz="1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Департамента агропромышленной </a:t>
            </a:r>
            <a:r>
              <a:rPr lang="ru-RU" altLang="ru-RU" sz="16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политики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4325" y="538163"/>
            <a:ext cx="8439150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800" b="1" dirty="0" smtClean="0"/>
              <a:t>СЕЛЬСКОЕ ХОЗЯЙСТВО ТС И ЕЭП</a:t>
            </a:r>
            <a:endParaRPr kumimoji="0" lang="ru-RU" altLang="ru-RU" sz="1800" b="1" dirty="0"/>
          </a:p>
        </p:txBody>
      </p:sp>
      <p:pic>
        <p:nvPicPr>
          <p:cNvPr id="15367" name="Рисунок 21" descr="1024px-Common_Economic_Space_of_Belarus_Russia_Kazakhstan_(borders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4" y="1322388"/>
            <a:ext cx="2414588" cy="241617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Прямая соединительная линия 31"/>
          <p:cNvCxnSpPr/>
          <p:nvPr/>
        </p:nvCxnSpPr>
        <p:spPr>
          <a:xfrm flipV="1">
            <a:off x="331577" y="462829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8538274"/>
              </p:ext>
            </p:extLst>
          </p:nvPr>
        </p:nvGraphicFramePr>
        <p:xfrm>
          <a:off x="2809082" y="1035291"/>
          <a:ext cx="6096000" cy="3088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185527"/>
              </p:ext>
            </p:extLst>
          </p:nvPr>
        </p:nvGraphicFramePr>
        <p:xfrm>
          <a:off x="511588" y="4845000"/>
          <a:ext cx="822960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596"/>
                <a:gridCol w="1583375"/>
                <a:gridCol w="1463223"/>
                <a:gridCol w="1341425"/>
                <a:gridCol w="2407981"/>
              </a:tblGrid>
              <a:tr h="5870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2011 г.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2012 г.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2013 г.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целом за 3 года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(2013 г. к 2010 г.)</a:t>
                      </a:r>
                    </a:p>
                  </a:txBody>
                  <a:tcPr marL="68580" marR="68580" marT="0" marB="0"/>
                </a:tc>
              </a:tr>
              <a:tr h="27695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Беларусь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106,6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106,1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96,0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108,8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95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Казахстан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126,8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82,2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115,5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695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123,0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95,3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106,2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124,5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714704" y="4180081"/>
            <a:ext cx="7920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Индексы продукции сельского хозяйства,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процентах к предыдущему году, в постоянных ценах</a:t>
            </a:r>
            <a:endParaRPr lang="ru-RU" altLang="ru-RU" sz="1400" b="1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827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72966828"/>
              </p:ext>
            </p:extLst>
          </p:nvPr>
        </p:nvGraphicFramePr>
        <p:xfrm>
          <a:off x="539552" y="905854"/>
          <a:ext cx="8014788" cy="2595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476629"/>
              </p:ext>
            </p:extLst>
          </p:nvPr>
        </p:nvGraphicFramePr>
        <p:xfrm>
          <a:off x="539552" y="3645024"/>
          <a:ext cx="820891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8277" y="442518"/>
            <a:ext cx="8574657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800" b="1" dirty="0" smtClean="0"/>
              <a:t>Производство </a:t>
            </a:r>
            <a:r>
              <a:rPr lang="ru-RU" sz="1800" dirty="0"/>
              <a:t>продукции сельского хозяйства в </a:t>
            </a:r>
            <a:r>
              <a:rPr lang="ru-RU" sz="1800" dirty="0" smtClean="0"/>
              <a:t>ТС и ЕЭП, млрд </a:t>
            </a:r>
            <a:r>
              <a:rPr lang="ru-RU" sz="1800" dirty="0"/>
              <a:t>долл. США</a:t>
            </a:r>
            <a:endParaRPr kumimoji="0" lang="ru-RU" altLang="ru-RU" sz="1800" b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200" y="1"/>
            <a:ext cx="1277800" cy="442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95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4325" y="528638"/>
            <a:ext cx="8439150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800" b="1" dirty="0" smtClean="0"/>
              <a:t>ВЗАИМНАЯ И ВНЕШНЯЯ ТОРГОВЛЯ ПРОДУКЦИЕЙ АПК В ТС И ЕЭП В 2013 году</a:t>
            </a:r>
            <a:endParaRPr kumimoji="0" lang="ru-RU" altLang="ru-RU" sz="1800" b="1" dirty="0"/>
          </a:p>
        </p:txBody>
      </p:sp>
      <p:sp>
        <p:nvSpPr>
          <p:cNvPr id="17410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7721F13E-B2ED-4EEB-8A10-43D739A961D6}" type="slidenum">
              <a:rPr kumimoji="0" lang="ru-RU" altLang="ru-RU" sz="1200">
                <a:solidFill>
                  <a:srgbClr val="E46C0A"/>
                </a:solidFill>
              </a:rPr>
              <a:pPr/>
              <a:t>3</a:t>
            </a:fld>
            <a:endParaRPr kumimoji="0" lang="ru-RU" altLang="ru-RU" sz="1200" dirty="0">
              <a:solidFill>
                <a:srgbClr val="E46C0A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703" y="1046365"/>
            <a:ext cx="6425087" cy="4020388"/>
          </a:xfrm>
          <a:prstGeom prst="rect">
            <a:avLst/>
          </a:prstGeom>
        </p:spPr>
      </p:pic>
      <p:sp>
        <p:nvSpPr>
          <p:cNvPr id="17413" name="TextBox 24"/>
          <p:cNvSpPr txBox="1">
            <a:spLocks noChangeArrowheads="1"/>
          </p:cNvSpPr>
          <p:nvPr/>
        </p:nvSpPr>
        <p:spPr bwMode="auto">
          <a:xfrm>
            <a:off x="3432175" y="4028273"/>
            <a:ext cx="14112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altLang="ru-RU" sz="1800" b="1"/>
              <a:t>КАЗАХСТАН</a:t>
            </a:r>
          </a:p>
        </p:txBody>
      </p:sp>
      <p:sp>
        <p:nvSpPr>
          <p:cNvPr id="17414" name="TextBox 26"/>
          <p:cNvSpPr txBox="1">
            <a:spLocks noChangeArrowheads="1"/>
          </p:cNvSpPr>
          <p:nvPr/>
        </p:nvSpPr>
        <p:spPr bwMode="auto">
          <a:xfrm>
            <a:off x="1636713" y="2288373"/>
            <a:ext cx="13144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altLang="ru-RU" sz="1800" b="1"/>
              <a:t>БЕЛАРУСЬ</a:t>
            </a:r>
          </a:p>
        </p:txBody>
      </p:sp>
      <p:sp>
        <p:nvSpPr>
          <p:cNvPr id="33" name="Стрелка вправо 32"/>
          <p:cNvSpPr>
            <a:spLocks noChangeArrowheads="1"/>
          </p:cNvSpPr>
          <p:nvPr/>
        </p:nvSpPr>
        <p:spPr bwMode="auto">
          <a:xfrm>
            <a:off x="531813" y="2032785"/>
            <a:ext cx="1104900" cy="939800"/>
          </a:xfrm>
          <a:prstGeom prst="rightArrow">
            <a:avLst>
              <a:gd name="adj1" fmla="val 72056"/>
              <a:gd name="adj2" fmla="val 49999"/>
            </a:avLst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39" name="Стрелка вправо 38"/>
          <p:cNvSpPr>
            <a:spLocks noChangeArrowheads="1"/>
          </p:cNvSpPr>
          <p:nvPr/>
        </p:nvSpPr>
        <p:spPr bwMode="auto">
          <a:xfrm rot="10800000">
            <a:off x="6357665" y="1445424"/>
            <a:ext cx="1795731" cy="1436673"/>
          </a:xfrm>
          <a:prstGeom prst="rightArrow">
            <a:avLst>
              <a:gd name="adj1" fmla="val 72056"/>
              <a:gd name="adj2" fmla="val 49999"/>
            </a:avLst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40" name="Стрелка вправо 39"/>
          <p:cNvSpPr>
            <a:spLocks noChangeArrowheads="1"/>
          </p:cNvSpPr>
          <p:nvPr/>
        </p:nvSpPr>
        <p:spPr bwMode="auto">
          <a:xfrm rot="16200000">
            <a:off x="3314124" y="4604535"/>
            <a:ext cx="1050925" cy="1104900"/>
          </a:xfrm>
          <a:prstGeom prst="rightArrow">
            <a:avLst>
              <a:gd name="adj1" fmla="val 72056"/>
              <a:gd name="adj2" fmla="val 50000"/>
            </a:avLst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7418" name="TextBox 40"/>
          <p:cNvSpPr txBox="1">
            <a:spLocks noChangeArrowheads="1"/>
          </p:cNvSpPr>
          <p:nvPr/>
        </p:nvSpPr>
        <p:spPr bwMode="auto">
          <a:xfrm>
            <a:off x="4640263" y="2632860"/>
            <a:ext cx="11969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altLang="ru-RU" sz="1800" b="1"/>
              <a:t>РОССИЯ</a:t>
            </a:r>
          </a:p>
        </p:txBody>
      </p:sp>
      <p:sp>
        <p:nvSpPr>
          <p:cNvPr id="42" name="Дуга 41"/>
          <p:cNvSpPr>
            <a:spLocks/>
          </p:cNvSpPr>
          <p:nvPr/>
        </p:nvSpPr>
        <p:spPr bwMode="auto">
          <a:xfrm rot="4445670">
            <a:off x="2503487" y="1707348"/>
            <a:ext cx="2587625" cy="2463800"/>
          </a:xfrm>
          <a:custGeom>
            <a:avLst/>
            <a:gdLst>
              <a:gd name="T0" fmla="*/ 1777511 w 2587625"/>
              <a:gd name="T1" fmla="*/ 89329 h 2463800"/>
              <a:gd name="T2" fmla="*/ 2516928 w 2587625"/>
              <a:gd name="T3" fmla="*/ 830258 h 24638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87625" h="2463800" stroke="0">
                <a:moveTo>
                  <a:pt x="1777511" y="89329"/>
                </a:moveTo>
                <a:cubicBezTo>
                  <a:pt x="2125036" y="222707"/>
                  <a:pt x="2394764" y="492987"/>
                  <a:pt x="2516928" y="830258"/>
                </a:cubicBezTo>
                <a:lnTo>
                  <a:pt x="1293813" y="1231900"/>
                </a:lnTo>
                <a:lnTo>
                  <a:pt x="1777511" y="89329"/>
                </a:lnTo>
                <a:close/>
              </a:path>
              <a:path w="2587625" h="2463800" fill="none">
                <a:moveTo>
                  <a:pt x="1777511" y="89329"/>
                </a:moveTo>
                <a:cubicBezTo>
                  <a:pt x="2125036" y="222707"/>
                  <a:pt x="2394764" y="492987"/>
                  <a:pt x="2516928" y="830258"/>
                </a:cubicBezTo>
              </a:path>
            </a:pathLst>
          </a:custGeom>
          <a:noFill/>
          <a:ln w="101600" cap="flat" cmpd="sng">
            <a:solidFill>
              <a:srgbClr val="376092"/>
            </a:solidFill>
            <a:prstDash val="solid"/>
            <a:round/>
            <a:headEnd type="none" w="sm" len="sm"/>
            <a:tailEnd type="triangle" w="sm" len="med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43" name="Дуга 42"/>
          <p:cNvSpPr>
            <a:spLocks/>
          </p:cNvSpPr>
          <p:nvPr/>
        </p:nvSpPr>
        <p:spPr bwMode="auto">
          <a:xfrm rot="4445670">
            <a:off x="2528887" y="1716873"/>
            <a:ext cx="2587625" cy="2463800"/>
          </a:xfrm>
          <a:custGeom>
            <a:avLst/>
            <a:gdLst>
              <a:gd name="T0" fmla="*/ 2264131 w 2587625"/>
              <a:gd name="T1" fmla="*/ 2046769 h 2463800"/>
              <a:gd name="T2" fmla="*/ 814053 w 2587625"/>
              <a:gd name="T3" fmla="*/ 2375976 h 24638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87625" h="2463800" stroke="0">
                <a:moveTo>
                  <a:pt x="2264131" y="2046769"/>
                </a:moveTo>
                <a:cubicBezTo>
                  <a:pt x="1902410" y="2437257"/>
                  <a:pt x="1321909" y="2569047"/>
                  <a:pt x="814053" y="2375976"/>
                </a:cubicBezTo>
                <a:lnTo>
                  <a:pt x="1293813" y="1231900"/>
                </a:lnTo>
                <a:lnTo>
                  <a:pt x="2264131" y="2046769"/>
                </a:lnTo>
                <a:close/>
              </a:path>
              <a:path w="2587625" h="2463800" fill="none">
                <a:moveTo>
                  <a:pt x="2264131" y="2046769"/>
                </a:moveTo>
                <a:cubicBezTo>
                  <a:pt x="1902410" y="2437257"/>
                  <a:pt x="1321909" y="2569047"/>
                  <a:pt x="814053" y="2375976"/>
                </a:cubicBezTo>
              </a:path>
            </a:pathLst>
          </a:custGeom>
          <a:noFill/>
          <a:ln w="6350" cap="flat" cmpd="sng">
            <a:solidFill>
              <a:srgbClr val="376092"/>
            </a:solidFill>
            <a:prstDash val="solid"/>
            <a:round/>
            <a:headEnd type="none" w="sm" len="sm"/>
            <a:tailEnd type="triangle" w="sm" len="med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44" name="Дуга 43"/>
          <p:cNvSpPr>
            <a:spLocks/>
          </p:cNvSpPr>
          <p:nvPr/>
        </p:nvSpPr>
        <p:spPr bwMode="auto">
          <a:xfrm rot="4445670">
            <a:off x="2545556" y="1744654"/>
            <a:ext cx="2530475" cy="2452688"/>
          </a:xfrm>
          <a:custGeom>
            <a:avLst/>
            <a:gdLst>
              <a:gd name="T0" fmla="*/ 206279 w 2530475"/>
              <a:gd name="T1" fmla="*/ 1897471 h 2452688"/>
              <a:gd name="T2" fmla="*/ 165955 w 2530475"/>
              <a:gd name="T3" fmla="*/ 619177 h 2452688"/>
              <a:gd name="T4" fmla="*/ 1269333 w 2530475"/>
              <a:gd name="T5" fmla="*/ 7 h 24526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30475" h="2452688" stroke="0">
                <a:moveTo>
                  <a:pt x="206279" y="1897471"/>
                </a:moveTo>
                <a:cubicBezTo>
                  <a:pt x="-53467" y="1512433"/>
                  <a:pt x="-69037" y="1018877"/>
                  <a:pt x="165955" y="619177"/>
                </a:cubicBezTo>
                <a:cubicBezTo>
                  <a:pt x="391744" y="235131"/>
                  <a:pt x="813292" y="-1425"/>
                  <a:pt x="1269333" y="7"/>
                </a:cubicBezTo>
                <a:lnTo>
                  <a:pt x="1265238" y="1226344"/>
                </a:lnTo>
                <a:lnTo>
                  <a:pt x="206279" y="1897471"/>
                </a:lnTo>
                <a:close/>
              </a:path>
              <a:path w="2530475" h="2452688" fill="none">
                <a:moveTo>
                  <a:pt x="206279" y="1897471"/>
                </a:moveTo>
                <a:cubicBezTo>
                  <a:pt x="-53467" y="1512433"/>
                  <a:pt x="-69037" y="1018877"/>
                  <a:pt x="165955" y="619177"/>
                </a:cubicBezTo>
                <a:cubicBezTo>
                  <a:pt x="391744" y="235131"/>
                  <a:pt x="813292" y="-1425"/>
                  <a:pt x="1269333" y="7"/>
                </a:cubicBezTo>
              </a:path>
            </a:pathLst>
          </a:custGeom>
          <a:noFill/>
          <a:ln w="254000" cap="flat" cmpd="sng">
            <a:solidFill>
              <a:srgbClr val="376092"/>
            </a:solidFill>
            <a:prstDash val="solid"/>
            <a:round/>
            <a:headEnd type="none" w="sm" len="sm"/>
            <a:tailEnd type="triangle" w="sm" len="med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45" name="Дуга 44"/>
          <p:cNvSpPr>
            <a:spLocks/>
          </p:cNvSpPr>
          <p:nvPr/>
        </p:nvSpPr>
        <p:spPr bwMode="auto">
          <a:xfrm rot="4445670">
            <a:off x="2316162" y="1427948"/>
            <a:ext cx="3013075" cy="2908300"/>
          </a:xfrm>
          <a:custGeom>
            <a:avLst/>
            <a:gdLst>
              <a:gd name="T0" fmla="*/ 438536 w 3013075"/>
              <a:gd name="T1" fmla="*/ 2479758 h 2908300"/>
              <a:gd name="T2" fmla="*/ 134696 w 3013075"/>
              <a:gd name="T3" fmla="*/ 853141 h 2908300"/>
              <a:gd name="T4" fmla="*/ 1535895 w 3013075"/>
              <a:gd name="T5" fmla="*/ 276 h 29083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3075" h="2908300" stroke="0">
                <a:moveTo>
                  <a:pt x="438536" y="2479758"/>
                </a:moveTo>
                <a:cubicBezTo>
                  <a:pt x="-3180" y="2051218"/>
                  <a:pt x="-124150" y="1403598"/>
                  <a:pt x="134696" y="853141"/>
                </a:cubicBezTo>
                <a:cubicBezTo>
                  <a:pt x="383393" y="324267"/>
                  <a:pt x="934283" y="-11042"/>
                  <a:pt x="1535895" y="276"/>
                </a:cubicBezTo>
                <a:lnTo>
                  <a:pt x="1506538" y="1454150"/>
                </a:lnTo>
                <a:lnTo>
                  <a:pt x="438536" y="2479758"/>
                </a:lnTo>
                <a:close/>
              </a:path>
              <a:path w="3013075" h="2908300" fill="none">
                <a:moveTo>
                  <a:pt x="438536" y="2479758"/>
                </a:moveTo>
                <a:cubicBezTo>
                  <a:pt x="-3180" y="2051218"/>
                  <a:pt x="-124150" y="1403598"/>
                  <a:pt x="134696" y="853141"/>
                </a:cubicBezTo>
                <a:cubicBezTo>
                  <a:pt x="383393" y="324267"/>
                  <a:pt x="934283" y="-11042"/>
                  <a:pt x="1535895" y="276"/>
                </a:cubicBezTo>
              </a:path>
            </a:pathLst>
          </a:custGeom>
          <a:noFill/>
          <a:ln w="63500" cap="flat" cmpd="sng">
            <a:solidFill>
              <a:srgbClr val="17375E"/>
            </a:solidFill>
            <a:prstDash val="solid"/>
            <a:round/>
            <a:headEnd type="triangle" w="sm" len="med"/>
            <a:tailEnd type="none" w="sm" len="lg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46" name="Дуга 45"/>
          <p:cNvSpPr>
            <a:spLocks/>
          </p:cNvSpPr>
          <p:nvPr/>
        </p:nvSpPr>
        <p:spPr bwMode="auto">
          <a:xfrm rot="4445670">
            <a:off x="2278062" y="1602573"/>
            <a:ext cx="3013075" cy="2908300"/>
          </a:xfrm>
          <a:custGeom>
            <a:avLst/>
            <a:gdLst>
              <a:gd name="T0" fmla="*/ 2786192 w 3013075"/>
              <a:gd name="T1" fmla="*/ 2221575 h 2908300"/>
              <a:gd name="T2" fmla="*/ 943257 w 3013075"/>
              <a:gd name="T3" fmla="*/ 2802835 h 29083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13075" h="2908300" stroke="0">
                <a:moveTo>
                  <a:pt x="2786192" y="2221575"/>
                </a:moveTo>
                <a:cubicBezTo>
                  <a:pt x="2399812" y="2821821"/>
                  <a:pt x="1622287" y="3067052"/>
                  <a:pt x="943257" y="2802835"/>
                </a:cubicBezTo>
                <a:lnTo>
                  <a:pt x="1506538" y="1454150"/>
                </a:lnTo>
                <a:lnTo>
                  <a:pt x="2786192" y="2221575"/>
                </a:lnTo>
                <a:close/>
              </a:path>
              <a:path w="3013075" h="2908300" fill="none">
                <a:moveTo>
                  <a:pt x="2786192" y="2221575"/>
                </a:moveTo>
                <a:cubicBezTo>
                  <a:pt x="2399812" y="2821821"/>
                  <a:pt x="1622287" y="3067052"/>
                  <a:pt x="943257" y="2802835"/>
                </a:cubicBezTo>
              </a:path>
            </a:pathLst>
          </a:custGeom>
          <a:noFill/>
          <a:ln w="12700" cap="flat" cmpd="sng">
            <a:solidFill>
              <a:srgbClr val="17375E"/>
            </a:solidFill>
            <a:prstDash val="solid"/>
            <a:round/>
            <a:headEnd type="triangle" w="sm" len="med"/>
            <a:tailEnd type="none" w="sm" len="sm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47" name="Дуга 46"/>
          <p:cNvSpPr>
            <a:spLocks/>
          </p:cNvSpPr>
          <p:nvPr/>
        </p:nvSpPr>
        <p:spPr bwMode="auto">
          <a:xfrm rot="4445670">
            <a:off x="2347119" y="1509704"/>
            <a:ext cx="3014662" cy="2908300"/>
          </a:xfrm>
          <a:custGeom>
            <a:avLst/>
            <a:gdLst>
              <a:gd name="T0" fmla="*/ 1982960 w 3014662"/>
              <a:gd name="T1" fmla="*/ 74291 h 2908300"/>
              <a:gd name="T2" fmla="*/ 2853045 w 3014662"/>
              <a:gd name="T3" fmla="*/ 799063 h 29083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14662" h="2908300" stroke="0">
                <a:moveTo>
                  <a:pt x="1982960" y="74291"/>
                </a:moveTo>
                <a:cubicBezTo>
                  <a:pt x="2360843" y="195516"/>
                  <a:pt x="2673645" y="456077"/>
                  <a:pt x="2853045" y="799063"/>
                </a:cubicBezTo>
                <a:lnTo>
                  <a:pt x="1507331" y="1454150"/>
                </a:lnTo>
                <a:lnTo>
                  <a:pt x="1982960" y="74291"/>
                </a:lnTo>
                <a:close/>
              </a:path>
              <a:path w="3014662" h="2908300" fill="none">
                <a:moveTo>
                  <a:pt x="1982960" y="74291"/>
                </a:moveTo>
                <a:cubicBezTo>
                  <a:pt x="2360843" y="195516"/>
                  <a:pt x="2673645" y="456077"/>
                  <a:pt x="2853045" y="799063"/>
                </a:cubicBezTo>
              </a:path>
            </a:pathLst>
          </a:custGeom>
          <a:noFill/>
          <a:ln w="12700" cap="flat" cmpd="sng">
            <a:solidFill>
              <a:srgbClr val="17375E"/>
            </a:solidFill>
            <a:prstDash val="solid"/>
            <a:round/>
            <a:headEnd type="triangle" w="sm" len="med"/>
            <a:tailEnd type="none" w="sm" len="sm"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8016" tIns="64008" rIns="128016" bIns="64008" anchor="ctr"/>
          <a:lstStyle/>
          <a:p>
            <a:endParaRPr lang="ru-RU"/>
          </a:p>
        </p:txBody>
      </p:sp>
      <p:sp>
        <p:nvSpPr>
          <p:cNvPr id="17425" name="TextBox 1"/>
          <p:cNvSpPr txBox="1">
            <a:spLocks noChangeArrowheads="1"/>
          </p:cNvSpPr>
          <p:nvPr/>
        </p:nvSpPr>
        <p:spPr bwMode="auto">
          <a:xfrm>
            <a:off x="2543175" y="2739223"/>
            <a:ext cx="6429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 dirty="0" smtClean="0">
                <a:solidFill>
                  <a:srgbClr val="10253F"/>
                </a:solidFill>
              </a:rPr>
              <a:t>0,01</a:t>
            </a:r>
            <a:endParaRPr lang="ru-RU" altLang="ru-RU" sz="1400" b="1" dirty="0">
              <a:solidFill>
                <a:srgbClr val="10253F"/>
              </a:solidFill>
            </a:endParaRPr>
          </a:p>
          <a:p>
            <a:pPr algn="ctr"/>
            <a:r>
              <a:rPr lang="ru-RU" altLang="ru-RU" sz="1200" dirty="0">
                <a:solidFill>
                  <a:srgbClr val="10253F"/>
                </a:solidFill>
              </a:rPr>
              <a:t>млрд.</a:t>
            </a:r>
            <a:r>
              <a:rPr lang="en-US" altLang="ru-RU" sz="1200" dirty="0">
                <a:solidFill>
                  <a:srgbClr val="10253F"/>
                </a:solidFill>
              </a:rPr>
              <a:t>$</a:t>
            </a:r>
            <a:endParaRPr lang="ru-RU" altLang="ru-RU" sz="1200" dirty="0">
              <a:solidFill>
                <a:srgbClr val="10253F"/>
              </a:solidFill>
            </a:endParaRPr>
          </a:p>
        </p:txBody>
      </p:sp>
      <p:sp>
        <p:nvSpPr>
          <p:cNvPr id="17426" name="TextBox 25"/>
          <p:cNvSpPr txBox="1">
            <a:spLocks noChangeArrowheads="1"/>
          </p:cNvSpPr>
          <p:nvPr/>
        </p:nvSpPr>
        <p:spPr bwMode="auto">
          <a:xfrm>
            <a:off x="3854450" y="3502810"/>
            <a:ext cx="78581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 dirty="0" smtClean="0">
                <a:solidFill>
                  <a:srgbClr val="10253F"/>
                </a:solidFill>
              </a:rPr>
              <a:t>2,9</a:t>
            </a:r>
            <a:r>
              <a:rPr lang="ru-RU" altLang="ru-RU" sz="1200" b="1" dirty="0" smtClean="0">
                <a:solidFill>
                  <a:srgbClr val="10253F"/>
                </a:solidFill>
              </a:rPr>
              <a:t> </a:t>
            </a:r>
            <a:r>
              <a:rPr lang="ru-RU" altLang="ru-RU" sz="1200" dirty="0" smtClean="0">
                <a:solidFill>
                  <a:srgbClr val="10253F"/>
                </a:solidFill>
              </a:rPr>
              <a:t>млрд</a:t>
            </a:r>
            <a:r>
              <a:rPr lang="ru-RU" altLang="ru-RU" sz="1200" dirty="0">
                <a:solidFill>
                  <a:srgbClr val="10253F"/>
                </a:solidFill>
              </a:rPr>
              <a:t>.</a:t>
            </a:r>
            <a:r>
              <a:rPr lang="en-US" altLang="ru-RU" sz="1200" dirty="0">
                <a:solidFill>
                  <a:srgbClr val="10253F"/>
                </a:solidFill>
              </a:rPr>
              <a:t>$</a:t>
            </a:r>
            <a:endParaRPr lang="ru-RU" altLang="ru-RU" sz="1200" dirty="0">
              <a:solidFill>
                <a:srgbClr val="10253F"/>
              </a:solidFill>
            </a:endParaRPr>
          </a:p>
        </p:txBody>
      </p:sp>
      <p:sp>
        <p:nvSpPr>
          <p:cNvPr id="17427" name="TextBox 56"/>
          <p:cNvSpPr txBox="1">
            <a:spLocks noChangeArrowheads="1"/>
          </p:cNvSpPr>
          <p:nvPr/>
        </p:nvSpPr>
        <p:spPr bwMode="auto">
          <a:xfrm>
            <a:off x="3998913" y="2289960"/>
            <a:ext cx="8270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2000" b="1" dirty="0" smtClean="0">
                <a:solidFill>
                  <a:srgbClr val="10253F"/>
                </a:solidFill>
              </a:rPr>
              <a:t>4,8</a:t>
            </a:r>
          </a:p>
          <a:p>
            <a:pPr algn="ctr"/>
            <a:r>
              <a:rPr lang="ru-RU" altLang="ru-RU" sz="1200" dirty="0" smtClean="0">
                <a:solidFill>
                  <a:srgbClr val="10253F"/>
                </a:solidFill>
              </a:rPr>
              <a:t>млрд</a:t>
            </a:r>
            <a:r>
              <a:rPr lang="ru-RU" altLang="ru-RU" sz="1200" dirty="0">
                <a:solidFill>
                  <a:srgbClr val="10253F"/>
                </a:solidFill>
              </a:rPr>
              <a:t>.</a:t>
            </a:r>
            <a:r>
              <a:rPr lang="en-US" altLang="ru-RU" sz="1200" dirty="0">
                <a:solidFill>
                  <a:srgbClr val="10253F"/>
                </a:solidFill>
              </a:rPr>
              <a:t>$</a:t>
            </a:r>
            <a:endParaRPr lang="ru-RU" altLang="ru-RU" sz="1200" dirty="0">
              <a:solidFill>
                <a:srgbClr val="10253F"/>
              </a:solidFill>
            </a:endParaRPr>
          </a:p>
        </p:txBody>
      </p:sp>
      <p:sp>
        <p:nvSpPr>
          <p:cNvPr id="17428" name="TextBox 57"/>
          <p:cNvSpPr txBox="1">
            <a:spLocks noChangeArrowheads="1"/>
          </p:cNvSpPr>
          <p:nvPr/>
        </p:nvSpPr>
        <p:spPr bwMode="auto">
          <a:xfrm>
            <a:off x="1973263" y="1527960"/>
            <a:ext cx="679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600" b="1" dirty="0" smtClean="0">
                <a:solidFill>
                  <a:srgbClr val="10253F"/>
                </a:solidFill>
              </a:rPr>
              <a:t>1,1</a:t>
            </a:r>
            <a:endParaRPr lang="ru-RU" altLang="ru-RU" sz="1600" b="1" dirty="0">
              <a:solidFill>
                <a:srgbClr val="10253F"/>
              </a:solidFill>
            </a:endParaRPr>
          </a:p>
          <a:p>
            <a:pPr algn="ctr"/>
            <a:r>
              <a:rPr lang="ru-RU" altLang="ru-RU" sz="1200" dirty="0">
                <a:solidFill>
                  <a:srgbClr val="10253F"/>
                </a:solidFill>
              </a:rPr>
              <a:t>млрд.</a:t>
            </a:r>
            <a:r>
              <a:rPr lang="en-US" altLang="ru-RU" sz="1200" dirty="0">
                <a:solidFill>
                  <a:srgbClr val="10253F"/>
                </a:solidFill>
              </a:rPr>
              <a:t>$</a:t>
            </a:r>
            <a:endParaRPr lang="ru-RU" altLang="ru-RU" sz="1200" dirty="0">
              <a:solidFill>
                <a:srgbClr val="10253F"/>
              </a:solidFill>
            </a:endParaRPr>
          </a:p>
        </p:txBody>
      </p:sp>
      <p:sp>
        <p:nvSpPr>
          <p:cNvPr id="17429" name="TextBox 58"/>
          <p:cNvSpPr txBox="1">
            <a:spLocks noChangeArrowheads="1"/>
          </p:cNvSpPr>
          <p:nvPr/>
        </p:nvSpPr>
        <p:spPr bwMode="auto">
          <a:xfrm>
            <a:off x="2865438" y="4483885"/>
            <a:ext cx="7270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>
                <a:solidFill>
                  <a:srgbClr val="10253F"/>
                </a:solidFill>
              </a:rPr>
              <a:t>0,2</a:t>
            </a:r>
          </a:p>
          <a:p>
            <a:pPr algn="ctr"/>
            <a:r>
              <a:rPr lang="ru-RU" altLang="ru-RU" sz="1200">
                <a:solidFill>
                  <a:srgbClr val="10253F"/>
                </a:solidFill>
              </a:rPr>
              <a:t>млрд.</a:t>
            </a:r>
            <a:r>
              <a:rPr lang="en-US" altLang="ru-RU" sz="1200">
                <a:solidFill>
                  <a:srgbClr val="10253F"/>
                </a:solidFill>
              </a:rPr>
              <a:t>$</a:t>
            </a:r>
            <a:endParaRPr lang="ru-RU" altLang="ru-RU" sz="1200">
              <a:solidFill>
                <a:srgbClr val="10253F"/>
              </a:solidFill>
            </a:endParaRPr>
          </a:p>
        </p:txBody>
      </p:sp>
      <p:sp>
        <p:nvSpPr>
          <p:cNvPr id="17430" name="TextBox 59"/>
          <p:cNvSpPr txBox="1">
            <a:spLocks noChangeArrowheads="1"/>
          </p:cNvSpPr>
          <p:nvPr/>
        </p:nvSpPr>
        <p:spPr bwMode="auto">
          <a:xfrm>
            <a:off x="5219700" y="2970998"/>
            <a:ext cx="642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400" b="1" dirty="0" smtClean="0">
                <a:solidFill>
                  <a:srgbClr val="10253F"/>
                </a:solidFill>
              </a:rPr>
              <a:t>0,5</a:t>
            </a:r>
            <a:endParaRPr lang="ru-RU" altLang="ru-RU" sz="1400" b="1" dirty="0">
              <a:solidFill>
                <a:srgbClr val="10253F"/>
              </a:solidFill>
            </a:endParaRPr>
          </a:p>
          <a:p>
            <a:pPr algn="ctr"/>
            <a:r>
              <a:rPr lang="ru-RU" altLang="ru-RU" sz="1200" dirty="0">
                <a:solidFill>
                  <a:srgbClr val="10253F"/>
                </a:solidFill>
              </a:rPr>
              <a:t>млрд.</a:t>
            </a:r>
            <a:r>
              <a:rPr lang="en-US" altLang="ru-RU" sz="1200" dirty="0">
                <a:solidFill>
                  <a:srgbClr val="10253F"/>
                </a:solidFill>
              </a:rPr>
              <a:t>$</a:t>
            </a:r>
            <a:endParaRPr lang="ru-RU" altLang="ru-RU" sz="1200" dirty="0">
              <a:solidFill>
                <a:srgbClr val="10253F"/>
              </a:solidFill>
            </a:endParaRPr>
          </a:p>
        </p:txBody>
      </p:sp>
      <p:sp>
        <p:nvSpPr>
          <p:cNvPr id="17431" name="TextBox 60"/>
          <p:cNvSpPr txBox="1">
            <a:spLocks noChangeArrowheads="1"/>
          </p:cNvSpPr>
          <p:nvPr/>
        </p:nvSpPr>
        <p:spPr bwMode="auto">
          <a:xfrm>
            <a:off x="6815885" y="1755661"/>
            <a:ext cx="1255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39,8</a:t>
            </a:r>
            <a:endParaRPr lang="ru-RU" altLang="ru-RU" b="1" dirty="0">
              <a:solidFill>
                <a:srgbClr val="C00000"/>
              </a:solidFill>
            </a:endParaRPr>
          </a:p>
          <a:p>
            <a:pPr algn="ctr"/>
            <a:r>
              <a:rPr lang="ru-RU" altLang="ru-RU" dirty="0">
                <a:solidFill>
                  <a:srgbClr val="C00000"/>
                </a:solidFill>
              </a:rPr>
              <a:t>млрд.</a:t>
            </a:r>
            <a:r>
              <a:rPr lang="en-US" altLang="ru-RU" dirty="0">
                <a:solidFill>
                  <a:srgbClr val="C00000"/>
                </a:solidFill>
              </a:rPr>
              <a:t>$</a:t>
            </a:r>
            <a:endParaRPr lang="ru-RU" altLang="ru-RU" dirty="0">
              <a:solidFill>
                <a:srgbClr val="C00000"/>
              </a:solidFill>
            </a:endParaRPr>
          </a:p>
        </p:txBody>
      </p:sp>
      <p:sp>
        <p:nvSpPr>
          <p:cNvPr id="17432" name="TextBox 61"/>
          <p:cNvSpPr txBox="1">
            <a:spLocks noChangeArrowheads="1"/>
          </p:cNvSpPr>
          <p:nvPr/>
        </p:nvSpPr>
        <p:spPr bwMode="auto">
          <a:xfrm>
            <a:off x="3377623" y="4972041"/>
            <a:ext cx="923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800" b="1" dirty="0" smtClean="0">
                <a:solidFill>
                  <a:srgbClr val="C00000"/>
                </a:solidFill>
              </a:rPr>
              <a:t>2,6</a:t>
            </a:r>
            <a:endParaRPr lang="ru-RU" altLang="ru-RU" sz="1800" b="1" dirty="0">
              <a:solidFill>
                <a:srgbClr val="C00000"/>
              </a:solidFill>
            </a:endParaRPr>
          </a:p>
          <a:p>
            <a:pPr algn="ctr"/>
            <a:r>
              <a:rPr lang="ru-RU" altLang="ru-RU" sz="1800" dirty="0">
                <a:solidFill>
                  <a:srgbClr val="C00000"/>
                </a:solidFill>
              </a:rPr>
              <a:t>млрд.</a:t>
            </a:r>
            <a:r>
              <a:rPr lang="en-US" altLang="ru-RU" sz="1800" dirty="0">
                <a:solidFill>
                  <a:srgbClr val="C00000"/>
                </a:solidFill>
              </a:rPr>
              <a:t>$</a:t>
            </a:r>
            <a:endParaRPr lang="ru-RU" altLang="ru-RU" sz="1800" dirty="0">
              <a:solidFill>
                <a:srgbClr val="C00000"/>
              </a:solidFill>
            </a:endParaRPr>
          </a:p>
        </p:txBody>
      </p:sp>
      <p:sp>
        <p:nvSpPr>
          <p:cNvPr id="17433" name="TextBox 62"/>
          <p:cNvSpPr txBox="1">
            <a:spLocks noChangeArrowheads="1"/>
          </p:cNvSpPr>
          <p:nvPr/>
        </p:nvSpPr>
        <p:spPr bwMode="auto">
          <a:xfrm>
            <a:off x="511175" y="2188360"/>
            <a:ext cx="9255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800" b="1" dirty="0" smtClean="0">
                <a:solidFill>
                  <a:srgbClr val="C00000"/>
                </a:solidFill>
              </a:rPr>
              <a:t>3,0</a:t>
            </a:r>
            <a:endParaRPr lang="ru-RU" altLang="ru-RU" sz="1800" b="1" dirty="0">
              <a:solidFill>
                <a:srgbClr val="C00000"/>
              </a:solidFill>
            </a:endParaRPr>
          </a:p>
          <a:p>
            <a:pPr algn="ctr"/>
            <a:r>
              <a:rPr lang="ru-RU" altLang="ru-RU" sz="1800" dirty="0">
                <a:solidFill>
                  <a:srgbClr val="C00000"/>
                </a:solidFill>
              </a:rPr>
              <a:t>млрд.</a:t>
            </a:r>
            <a:r>
              <a:rPr lang="en-US" altLang="ru-RU" sz="1800" dirty="0">
                <a:solidFill>
                  <a:srgbClr val="C00000"/>
                </a:solidFill>
              </a:rPr>
              <a:t>$</a:t>
            </a:r>
            <a:endParaRPr lang="ru-RU" altLang="ru-RU" sz="1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4325" y="5002211"/>
            <a:ext cx="2557463" cy="1231106"/>
          </a:xfrm>
          <a:prstGeom prst="rect">
            <a:avLst/>
          </a:prstGeom>
          <a:gradFill rotWithShape="1">
            <a:gsLst>
              <a:gs pos="0">
                <a:srgbClr val="DCE6F2"/>
              </a:gs>
              <a:gs pos="100000">
                <a:srgbClr val="B9CDE5"/>
              </a:gs>
            </a:gsLst>
            <a:lin ang="18900000" scaled="1"/>
          </a:gradFill>
          <a:ln>
            <a:noFill/>
          </a:ln>
          <a:effectLst>
            <a:outerShdw blurRad="50800" dist="38100" algn="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800" dirty="0">
                <a:solidFill>
                  <a:srgbClr val="17375E"/>
                </a:solidFill>
              </a:rPr>
              <a:t>Совокупный объем </a:t>
            </a:r>
            <a:r>
              <a:rPr lang="ru-RU" altLang="ru-RU" sz="1800" dirty="0" smtClean="0">
                <a:solidFill>
                  <a:srgbClr val="17375E"/>
                </a:solidFill>
              </a:rPr>
              <a:t>взаимной торговли на общем рынке ТС и ЕЭП </a:t>
            </a:r>
            <a:endParaRPr lang="ru-RU" altLang="ru-RU" sz="1800" dirty="0">
              <a:solidFill>
                <a:srgbClr val="17375E"/>
              </a:solidFill>
            </a:endParaRPr>
          </a:p>
          <a:p>
            <a:pPr algn="ctr"/>
            <a:r>
              <a:rPr lang="ru-RU" altLang="ru-RU" sz="1800" b="1" dirty="0" smtClean="0">
                <a:solidFill>
                  <a:srgbClr val="17375E"/>
                </a:solidFill>
              </a:rPr>
              <a:t>8,2 </a:t>
            </a:r>
            <a:r>
              <a:rPr lang="ru-RU" altLang="ru-RU" sz="1800" b="1" dirty="0">
                <a:solidFill>
                  <a:srgbClr val="17375E"/>
                </a:solidFill>
              </a:rPr>
              <a:t>млрд.</a:t>
            </a:r>
            <a:r>
              <a:rPr lang="en-US" altLang="ru-RU" sz="1800" b="1" dirty="0">
                <a:solidFill>
                  <a:srgbClr val="17375E"/>
                </a:solidFill>
              </a:rPr>
              <a:t>$</a:t>
            </a:r>
            <a:endParaRPr lang="ru-RU" altLang="ru-RU" sz="1800" b="1" dirty="0">
              <a:solidFill>
                <a:srgbClr val="17375E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33381" y="4719212"/>
            <a:ext cx="2822033" cy="830997"/>
          </a:xfrm>
          <a:prstGeom prst="rect">
            <a:avLst/>
          </a:prstGeom>
          <a:gradFill rotWithShape="1">
            <a:gsLst>
              <a:gs pos="0">
                <a:srgbClr val="E6B9B8"/>
              </a:gs>
              <a:gs pos="100000">
                <a:srgbClr val="F2DCDB"/>
              </a:gs>
            </a:gsLst>
            <a:lin ang="2700000" scaled="1"/>
          </a:gradFill>
          <a:ln>
            <a:noFill/>
          </a:ln>
          <a:effectLst>
            <a:outerShdw blurRad="50800" dist="38100" dir="10800000" algn="r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rgbClr val="C00000"/>
                </a:solidFill>
              </a:rPr>
              <a:t>Совокупный объем импорта </a:t>
            </a:r>
            <a:r>
              <a:rPr lang="ru-RU" altLang="ru-RU" sz="1600" dirty="0" smtClean="0">
                <a:solidFill>
                  <a:srgbClr val="C00000"/>
                </a:solidFill>
              </a:rPr>
              <a:t>из </a:t>
            </a:r>
            <a:r>
              <a:rPr lang="ru-RU" altLang="ru-RU" sz="1600" dirty="0">
                <a:solidFill>
                  <a:srgbClr val="C00000"/>
                </a:solidFill>
              </a:rPr>
              <a:t>третьих стран</a:t>
            </a:r>
          </a:p>
          <a:p>
            <a:pPr algn="ctr"/>
            <a:r>
              <a:rPr lang="ru-RU" altLang="ru-RU" sz="1600" b="1" dirty="0" smtClean="0">
                <a:solidFill>
                  <a:srgbClr val="C00000"/>
                </a:solidFill>
              </a:rPr>
              <a:t>45,4 </a:t>
            </a:r>
            <a:r>
              <a:rPr lang="ru-RU" altLang="ru-RU" sz="1600" b="1" dirty="0">
                <a:solidFill>
                  <a:srgbClr val="C00000"/>
                </a:solidFill>
              </a:rPr>
              <a:t>млрд.</a:t>
            </a:r>
            <a:r>
              <a:rPr lang="en-US" altLang="ru-RU" sz="1600" b="1" dirty="0">
                <a:solidFill>
                  <a:srgbClr val="C00000"/>
                </a:solidFill>
              </a:rPr>
              <a:t>$</a:t>
            </a:r>
            <a:endParaRPr lang="ru-RU" altLang="ru-RU" sz="1600" b="1" dirty="0">
              <a:solidFill>
                <a:srgbClr val="C00000"/>
              </a:solidFill>
            </a:endParaRPr>
          </a:p>
        </p:txBody>
      </p:sp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90777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 flipV="1">
            <a:off x="331577" y="462829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лево 36"/>
          <p:cNvSpPr>
            <a:spLocks noChangeArrowheads="1"/>
          </p:cNvSpPr>
          <p:nvPr/>
        </p:nvSpPr>
        <p:spPr bwMode="auto">
          <a:xfrm>
            <a:off x="481942" y="3007510"/>
            <a:ext cx="979488" cy="911225"/>
          </a:xfrm>
          <a:prstGeom prst="leftArrow">
            <a:avLst>
              <a:gd name="adj1" fmla="val 69565"/>
              <a:gd name="adj2" fmla="val 49998"/>
            </a:avLst>
          </a:prstGeom>
          <a:gradFill rotWithShape="1">
            <a:gsLst>
              <a:gs pos="0">
                <a:srgbClr val="D7E4BD"/>
              </a:gs>
              <a:gs pos="45000">
                <a:srgbClr val="EBF1DE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38" name="Прямоугольник 1"/>
          <p:cNvSpPr>
            <a:spLocks noChangeArrowheads="1"/>
          </p:cNvSpPr>
          <p:nvPr/>
        </p:nvSpPr>
        <p:spPr bwMode="auto">
          <a:xfrm>
            <a:off x="585130" y="3169435"/>
            <a:ext cx="8763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600" b="1" dirty="0" smtClean="0">
                <a:solidFill>
                  <a:srgbClr val="30611B"/>
                </a:solidFill>
              </a:rPr>
              <a:t>0,8 </a:t>
            </a:r>
            <a:r>
              <a:rPr lang="ru-RU" altLang="ru-RU" sz="1600" dirty="0" smtClean="0">
                <a:solidFill>
                  <a:srgbClr val="30611B"/>
                </a:solidFill>
              </a:rPr>
              <a:t>млрд</a:t>
            </a:r>
            <a:r>
              <a:rPr lang="ru-RU" altLang="ru-RU" sz="1600" dirty="0">
                <a:solidFill>
                  <a:srgbClr val="30611B"/>
                </a:solidFill>
              </a:rPr>
              <a:t>.</a:t>
            </a:r>
            <a:r>
              <a:rPr lang="en-US" altLang="ru-RU" sz="1600" dirty="0">
                <a:solidFill>
                  <a:srgbClr val="30611B"/>
                </a:solidFill>
              </a:rPr>
              <a:t>$</a:t>
            </a:r>
            <a:endParaRPr lang="ru-RU" altLang="ru-RU" sz="1600" dirty="0">
              <a:solidFill>
                <a:srgbClr val="30611B"/>
              </a:solidFill>
            </a:endParaRPr>
          </a:p>
        </p:txBody>
      </p:sp>
      <p:sp>
        <p:nvSpPr>
          <p:cNvPr id="41" name="Стрелка влево 40"/>
          <p:cNvSpPr>
            <a:spLocks noChangeArrowheads="1"/>
          </p:cNvSpPr>
          <p:nvPr/>
        </p:nvSpPr>
        <p:spPr bwMode="auto">
          <a:xfrm rot="16200000">
            <a:off x="4385836" y="4652122"/>
            <a:ext cx="1060928" cy="999723"/>
          </a:xfrm>
          <a:prstGeom prst="leftArrow">
            <a:avLst>
              <a:gd name="adj1" fmla="val 78972"/>
              <a:gd name="adj2" fmla="val 50000"/>
            </a:avLst>
          </a:prstGeom>
          <a:gradFill rotWithShape="1">
            <a:gsLst>
              <a:gs pos="0">
                <a:srgbClr val="D7E4BD"/>
              </a:gs>
              <a:gs pos="45000">
                <a:srgbClr val="EBF1DE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48" name="Прямоугольник 30"/>
          <p:cNvSpPr>
            <a:spLocks noChangeArrowheads="1"/>
          </p:cNvSpPr>
          <p:nvPr/>
        </p:nvSpPr>
        <p:spPr bwMode="auto">
          <a:xfrm>
            <a:off x="4461481" y="4719212"/>
            <a:ext cx="9096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800" b="1" dirty="0" smtClean="0">
                <a:solidFill>
                  <a:srgbClr val="30611B"/>
                </a:solidFill>
              </a:rPr>
              <a:t>2,2 </a:t>
            </a:r>
            <a:r>
              <a:rPr lang="ru-RU" altLang="ru-RU" sz="1800" dirty="0" smtClean="0">
                <a:solidFill>
                  <a:srgbClr val="30611B"/>
                </a:solidFill>
              </a:rPr>
              <a:t>млрд</a:t>
            </a:r>
            <a:r>
              <a:rPr lang="ru-RU" altLang="ru-RU" sz="1800" dirty="0">
                <a:solidFill>
                  <a:srgbClr val="30611B"/>
                </a:solidFill>
              </a:rPr>
              <a:t>.</a:t>
            </a:r>
            <a:r>
              <a:rPr lang="en-US" altLang="ru-RU" sz="1800" dirty="0">
                <a:solidFill>
                  <a:srgbClr val="30611B"/>
                </a:solidFill>
              </a:rPr>
              <a:t>$</a:t>
            </a:r>
            <a:endParaRPr lang="ru-RU" altLang="ru-RU" sz="1800" dirty="0">
              <a:solidFill>
                <a:srgbClr val="30611B"/>
              </a:solidFill>
            </a:endParaRPr>
          </a:p>
        </p:txBody>
      </p:sp>
      <p:sp>
        <p:nvSpPr>
          <p:cNvPr id="49" name="Стрелка влево 48"/>
          <p:cNvSpPr>
            <a:spLocks noChangeArrowheads="1"/>
          </p:cNvSpPr>
          <p:nvPr/>
        </p:nvSpPr>
        <p:spPr bwMode="auto">
          <a:xfrm rot="10800000">
            <a:off x="6662689" y="2834473"/>
            <a:ext cx="1661802" cy="1397000"/>
          </a:xfrm>
          <a:prstGeom prst="leftArrow">
            <a:avLst>
              <a:gd name="adj1" fmla="val 66435"/>
              <a:gd name="adj2" fmla="val 49998"/>
            </a:avLst>
          </a:prstGeom>
          <a:gradFill rotWithShape="1">
            <a:gsLst>
              <a:gs pos="0">
                <a:srgbClr val="D7E4BD"/>
              </a:gs>
              <a:gs pos="45000">
                <a:srgbClr val="EBF1DE"/>
              </a:gs>
              <a:gs pos="100000">
                <a:srgbClr val="92D050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128016" tIns="64008" rIns="128016" bIns="64008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50" name="Прямоугольник 31"/>
          <p:cNvSpPr>
            <a:spLocks noChangeArrowheads="1"/>
          </p:cNvSpPr>
          <p:nvPr/>
        </p:nvSpPr>
        <p:spPr bwMode="auto">
          <a:xfrm>
            <a:off x="6662690" y="3178960"/>
            <a:ext cx="1047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2000" b="1" dirty="0" smtClean="0">
                <a:solidFill>
                  <a:srgbClr val="30611B"/>
                </a:solidFill>
              </a:rPr>
              <a:t>13,8 </a:t>
            </a:r>
            <a:r>
              <a:rPr lang="ru-RU" altLang="ru-RU" sz="2000" dirty="0" smtClean="0">
                <a:solidFill>
                  <a:srgbClr val="30611B"/>
                </a:solidFill>
              </a:rPr>
              <a:t>млрд</a:t>
            </a:r>
            <a:r>
              <a:rPr lang="ru-RU" altLang="ru-RU" sz="2000" dirty="0">
                <a:solidFill>
                  <a:srgbClr val="30611B"/>
                </a:solidFill>
              </a:rPr>
              <a:t>.</a:t>
            </a:r>
            <a:r>
              <a:rPr lang="en-US" altLang="ru-RU" sz="2000" dirty="0">
                <a:solidFill>
                  <a:srgbClr val="30611B"/>
                </a:solidFill>
              </a:rPr>
              <a:t>$</a:t>
            </a:r>
            <a:endParaRPr lang="ru-RU" altLang="ru-RU" sz="2000" dirty="0">
              <a:solidFill>
                <a:srgbClr val="30611B"/>
              </a:solidFill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124755" y="5622955"/>
            <a:ext cx="2822034" cy="830997"/>
          </a:xfrm>
          <a:prstGeom prst="rect">
            <a:avLst/>
          </a:prstGeom>
          <a:gradFill rotWithShape="1">
            <a:gsLst>
              <a:gs pos="0">
                <a:srgbClr val="EBF1DE"/>
              </a:gs>
              <a:gs pos="100000">
                <a:srgbClr val="92D050"/>
              </a:gs>
            </a:gsLst>
            <a:lin ang="18900000" scaled="1"/>
          </a:gradFill>
          <a:ln>
            <a:noFill/>
          </a:ln>
          <a:effectLst>
            <a:outerShdw blurRad="50800" dist="38100" algn="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rgbClr val="375A1A"/>
                </a:solidFill>
              </a:rPr>
              <a:t>Совокупный объем экспорта </a:t>
            </a:r>
          </a:p>
          <a:p>
            <a:pPr algn="ctr"/>
            <a:r>
              <a:rPr lang="ru-RU" altLang="ru-RU" sz="1600" dirty="0">
                <a:solidFill>
                  <a:srgbClr val="375A1A"/>
                </a:solidFill>
              </a:rPr>
              <a:t>в</a:t>
            </a:r>
            <a:r>
              <a:rPr lang="ru-RU" altLang="ru-RU" sz="1600" dirty="0" smtClean="0">
                <a:solidFill>
                  <a:srgbClr val="375A1A"/>
                </a:solidFill>
              </a:rPr>
              <a:t> третьи страны </a:t>
            </a:r>
          </a:p>
          <a:p>
            <a:pPr algn="ctr"/>
            <a:r>
              <a:rPr lang="ru-RU" altLang="ru-RU" sz="1600" b="1" dirty="0" smtClean="0">
                <a:solidFill>
                  <a:srgbClr val="375A1A"/>
                </a:solidFill>
              </a:rPr>
              <a:t>16,8 </a:t>
            </a:r>
            <a:r>
              <a:rPr lang="ru-RU" altLang="ru-RU" sz="1600" b="1" dirty="0">
                <a:solidFill>
                  <a:srgbClr val="375A1A"/>
                </a:solidFill>
              </a:rPr>
              <a:t>млрд.</a:t>
            </a:r>
            <a:r>
              <a:rPr lang="en-US" altLang="ru-RU" sz="1600" b="1" dirty="0">
                <a:solidFill>
                  <a:srgbClr val="375A1A"/>
                </a:solidFill>
              </a:rPr>
              <a:t>$</a:t>
            </a:r>
            <a:endParaRPr lang="ru-RU" altLang="ru-RU" sz="1600" b="1" dirty="0">
              <a:solidFill>
                <a:srgbClr val="375A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2263" y="536575"/>
            <a:ext cx="8431212" cy="646331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800" b="1" dirty="0" smtClean="0"/>
              <a:t>ДИНАМИКА ПРОИЗВОДСТВА И ТОРГОВЛИ ГОСУДАРСТВ-ЧЛЕНОВ ТС И ЕЭП </a:t>
            </a:r>
          </a:p>
          <a:p>
            <a:r>
              <a:rPr kumimoji="0" lang="ru-RU" altLang="ru-RU" sz="1800" b="1" dirty="0" smtClean="0"/>
              <a:t>ЗА 2011-2013 ГОДЫ ЖИВОТНОВОДЧЕСКОЙ ПРОДУКЦИЕЙ </a:t>
            </a:r>
            <a:endParaRPr kumimoji="0" lang="ru-RU" altLang="ru-RU" sz="1800" b="1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82310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 flipV="1">
            <a:off x="331577" y="462829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523313861"/>
              </p:ext>
            </p:extLst>
          </p:nvPr>
        </p:nvGraphicFramePr>
        <p:xfrm>
          <a:off x="776377" y="1748242"/>
          <a:ext cx="7651631" cy="203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331577" y="1471243"/>
            <a:ext cx="1762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ru-RU" altLang="ru-RU" sz="1200" b="1" dirty="0" smtClean="0"/>
              <a:t>Тыс. тонн</a:t>
            </a:r>
            <a:endParaRPr lang="ru-RU" altLang="ru-RU" sz="12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30730575"/>
              </p:ext>
            </p:extLst>
          </p:nvPr>
        </p:nvGraphicFramePr>
        <p:xfrm>
          <a:off x="928777" y="4456502"/>
          <a:ext cx="7651631" cy="203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60643" y="1275718"/>
            <a:ext cx="1730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altLang="ru-RU" sz="1400" b="1" dirty="0" smtClean="0"/>
              <a:t>РЫНОК ГОВЯДИНЫ</a:t>
            </a:r>
            <a:endParaRPr kumimoji="0" lang="ru-RU" alt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60641" y="4049086"/>
            <a:ext cx="24953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altLang="ru-RU" sz="1400" b="1" dirty="0" smtClean="0"/>
              <a:t>РЫНОК СЛИВОЧНОГО МАСЛА</a:t>
            </a:r>
            <a:endParaRPr kumimoji="0" lang="ru-RU" altLang="ru-RU" sz="1400" b="1" dirty="0"/>
          </a:p>
        </p:txBody>
      </p:sp>
      <p:sp>
        <p:nvSpPr>
          <p:cNvPr id="10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425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3635" y="705422"/>
            <a:ext cx="8649209" cy="369332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kumimoji="0" lang="ru-RU" altLang="ru-RU" sz="1800" b="1" dirty="0"/>
              <a:t>Зависимость России от импорта </a:t>
            </a:r>
            <a:r>
              <a:rPr kumimoji="0" lang="ru-RU" altLang="ru-RU" sz="1800" b="1" dirty="0" smtClean="0"/>
              <a:t>некоторых сельскохозяйственных </a:t>
            </a:r>
            <a:r>
              <a:rPr kumimoji="0" lang="ru-RU" altLang="ru-RU" sz="1800" b="1" dirty="0"/>
              <a:t>товаров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51986"/>
              </p:ext>
            </p:extLst>
          </p:nvPr>
        </p:nvGraphicFramePr>
        <p:xfrm>
          <a:off x="393108" y="1239139"/>
          <a:ext cx="8569737" cy="4621660"/>
        </p:xfrm>
        <a:graphic>
          <a:graphicData uri="http://schemas.openxmlformats.org/drawingml/2006/table">
            <a:tbl>
              <a:tblPr firstRow="1" firstCol="1" bandRow="1"/>
              <a:tblGrid>
                <a:gridCol w="1593745"/>
                <a:gridCol w="944354"/>
                <a:gridCol w="1007451"/>
                <a:gridCol w="1117852"/>
                <a:gridCol w="1232277"/>
                <a:gridCol w="1364307"/>
                <a:gridCol w="1309751"/>
              </a:tblGrid>
              <a:tr h="9191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Наименование продукции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Доля импорта в совокупных объемах потребления, %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Обеспеченность внутреннего потребления, %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Дополни-тельная потребность в импорте, тыс. тонн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Доля 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санкцион-ных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 стран в дополни-тельной потреб-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ности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в импорте до конца 2014 г.,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%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</a:tr>
              <a:tr h="1391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все страны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санкцион-ные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</a:rPr>
                        <a:t>страны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за счет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собственного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производства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с учетом поставок партнеров ТС и ЕЭП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A7D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говядина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66,5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72,8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462,1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8,7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4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свинина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519,4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77,6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4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мясо птицы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7,3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89,6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294,2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60,3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95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сливочное масло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56,2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64,2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144,8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10,2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сыры и творог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61,1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362,5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72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1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</a:rPr>
                        <a:t>плоды и ягоды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42,0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58,0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j-lt"/>
                          <a:ea typeface="Calibri"/>
                          <a:cs typeface="Times New Roman"/>
                        </a:rPr>
                        <a:t>58,0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875,4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46,4</a:t>
                      </a:r>
                      <a:endParaRPr lang="ru-RU" sz="16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>
                <a:solidFill>
                  <a:srgbClr val="E46C0A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3192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9552" y="404665"/>
            <a:ext cx="7776864" cy="64807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33993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2000" rIns="72000" rtlCol="0" anchor="ctr" anchorCtr="0"/>
          <a:lstStyle/>
          <a:p>
            <a:pPr algn="ctr" defTabSz="800100"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Основные направления согласованной (скоординированной) агропромышленной политики</a:t>
            </a:r>
            <a:endParaRPr lang="ru-RU" sz="16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1240" y="1290826"/>
            <a:ext cx="928392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1200" b="1" spc="-50" dirty="0" err="1" smtClean="0">
                <a:latin typeface="+mj-lt"/>
                <a:cs typeface="Arial" pitchFamily="34" charset="0"/>
              </a:rPr>
              <a:t>Прогнозиро-вание</a:t>
            </a:r>
            <a:r>
              <a:rPr lang="ru-RU" sz="1200" b="1" spc="-50" dirty="0" smtClean="0">
                <a:latin typeface="+mj-lt"/>
                <a:cs typeface="Arial" pitchFamily="34" charset="0"/>
              </a:rPr>
              <a:t> </a:t>
            </a:r>
            <a:br>
              <a:rPr lang="ru-RU" sz="1200" b="1" spc="-50" dirty="0" smtClean="0">
                <a:latin typeface="+mj-lt"/>
                <a:cs typeface="Arial" pitchFamily="34" charset="0"/>
              </a:rPr>
            </a:br>
            <a:r>
              <a:rPr lang="ru-RU" sz="1200" b="1" spc="-50" dirty="0" smtClean="0">
                <a:latin typeface="+mj-lt"/>
                <a:cs typeface="Arial" pitchFamily="34" charset="0"/>
              </a:rPr>
              <a:t>в   </a:t>
            </a:r>
            <a:r>
              <a:rPr lang="ru-RU" sz="1200" b="1" spc="-50" dirty="0">
                <a:latin typeface="+mj-lt"/>
                <a:cs typeface="Arial" pitchFamily="34" charset="0"/>
              </a:rPr>
              <a:t>АПК</a:t>
            </a:r>
          </a:p>
        </p:txBody>
      </p:sp>
      <p:sp>
        <p:nvSpPr>
          <p:cNvPr id="8" name="Овал 7"/>
          <p:cNvSpPr/>
          <p:nvPr/>
        </p:nvSpPr>
        <p:spPr>
          <a:xfrm>
            <a:off x="439610" y="128909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1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79736" y="1296925"/>
            <a:ext cx="86409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endParaRPr lang="ru-RU" sz="600" b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algn="ctr">
              <a:lnSpc>
                <a:spcPts val="1000"/>
              </a:lnSpc>
            </a:pPr>
            <a:r>
              <a:rPr lang="ru-RU" sz="1100" b="1" spc="-50" dirty="0" err="1" smtClean="0">
                <a:latin typeface="+mj-lt"/>
                <a:cs typeface="Arial" pitchFamily="34" charset="0"/>
              </a:rPr>
              <a:t>Государствен-ная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 </a:t>
            </a:r>
            <a:r>
              <a:rPr lang="ru-RU" sz="1100" b="1" spc="-50" dirty="0">
                <a:latin typeface="+mj-lt"/>
                <a:cs typeface="Arial" pitchFamily="34" charset="0"/>
              </a:rPr>
              <a:t>поддержка 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производства  и     переработки</a:t>
            </a:r>
            <a:endParaRPr lang="ru-RU" sz="1100" b="1" spc="-50" dirty="0">
              <a:latin typeface="+mj-lt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93798" y="1306934"/>
            <a:ext cx="904709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Е</a:t>
            </a:r>
            <a:r>
              <a:rPr lang="ru-RU" sz="1100" b="1" spc="-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д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иные    </a:t>
            </a:r>
            <a:r>
              <a:rPr lang="ru-RU" sz="1100" b="1" spc="-50" dirty="0">
                <a:latin typeface="+mj-lt"/>
                <a:cs typeface="Arial" pitchFamily="34" charset="0"/>
              </a:rPr>
              <a:t>требования 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/>
            </a:r>
            <a:br>
              <a:rPr lang="ru-RU" sz="1100" b="1" spc="-50" dirty="0" smtClean="0">
                <a:latin typeface="+mj-lt"/>
                <a:cs typeface="Arial" pitchFamily="34" charset="0"/>
              </a:rPr>
            </a:br>
            <a:r>
              <a:rPr lang="ru-RU" sz="1100" b="1" spc="-50" dirty="0" smtClean="0">
                <a:latin typeface="+mj-lt"/>
                <a:cs typeface="Arial" pitchFamily="34" charset="0"/>
              </a:rPr>
              <a:t>в   сфере </a:t>
            </a:r>
            <a:r>
              <a:rPr lang="ru-RU" sz="1100" b="1" spc="-50" dirty="0">
                <a:latin typeface="+mj-lt"/>
                <a:cs typeface="Arial" pitchFamily="34" charset="0"/>
              </a:rPr>
              <a:t>производства 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/>
            </a:r>
            <a:br>
              <a:rPr lang="ru-RU" sz="1100" b="1" spc="-50" dirty="0" smtClean="0">
                <a:latin typeface="+mj-lt"/>
                <a:cs typeface="Arial" pitchFamily="34" charset="0"/>
              </a:rPr>
            </a:br>
            <a:r>
              <a:rPr lang="ru-RU" sz="1100" b="1" spc="-50" dirty="0" smtClean="0">
                <a:latin typeface="+mj-lt"/>
                <a:cs typeface="Arial" pitchFamily="34" charset="0"/>
              </a:rPr>
              <a:t>и   обращения </a:t>
            </a:r>
            <a:r>
              <a:rPr lang="ru-RU" sz="1100" b="1" spc="-50" dirty="0">
                <a:latin typeface="+mj-lt"/>
                <a:cs typeface="Arial" pitchFamily="34" charset="0"/>
              </a:rPr>
              <a:t>продукции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7619" y="1304744"/>
            <a:ext cx="105537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000"/>
              </a:lnSpc>
            </a:pPr>
            <a:endParaRPr lang="ru-RU" sz="1050" b="1" spc="-50" dirty="0" smtClean="0">
              <a:latin typeface="+mj-lt"/>
              <a:cs typeface="Arial" pitchFamily="34" charset="0"/>
            </a:endParaRPr>
          </a:p>
          <a:p>
            <a:pPr algn="ctr">
              <a:lnSpc>
                <a:spcPts val="1000"/>
              </a:lnSpc>
            </a:pPr>
            <a:r>
              <a:rPr lang="ru-RU" sz="1050" b="1" spc="-50" dirty="0" smtClean="0">
                <a:latin typeface="+mj-lt"/>
                <a:cs typeface="Arial" pitchFamily="34" charset="0"/>
              </a:rPr>
              <a:t>Обеспечение санитарных</a:t>
            </a:r>
            <a:r>
              <a:rPr lang="ru-RU" sz="1050" b="1" spc="-50" dirty="0">
                <a:latin typeface="+mj-lt"/>
                <a:cs typeface="Arial" pitchFamily="34" charset="0"/>
              </a:rPr>
              <a:t>, </a:t>
            </a:r>
            <a:r>
              <a:rPr lang="ru-RU" sz="1050" b="1" spc="-50" dirty="0" smtClean="0">
                <a:latin typeface="+mj-lt"/>
                <a:cs typeface="Arial" pitchFamily="34" charset="0"/>
              </a:rPr>
              <a:t>фитосанитарных   </a:t>
            </a:r>
            <a:r>
              <a:rPr lang="ru-RU" sz="1050" b="1" spc="-50" dirty="0">
                <a:latin typeface="+mj-lt"/>
                <a:cs typeface="Arial" pitchFamily="34" charset="0"/>
              </a:rPr>
              <a:t>и ветеринарных </a:t>
            </a:r>
            <a:r>
              <a:rPr lang="ru-RU" sz="1050" b="1" spc="-50" dirty="0" smtClean="0">
                <a:latin typeface="+mj-lt"/>
                <a:cs typeface="Arial" pitchFamily="34" charset="0"/>
              </a:rPr>
              <a:t> мер</a:t>
            </a:r>
            <a:endParaRPr lang="ru-RU" sz="1050" b="1" spc="-50" dirty="0">
              <a:latin typeface="+mj-lt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0620" y="1321578"/>
            <a:ext cx="1053588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r>
              <a:rPr lang="ru-RU" sz="1100" b="1" spc="-50" dirty="0">
                <a:latin typeface="+mj-lt"/>
                <a:cs typeface="Arial" pitchFamily="34" charset="0"/>
              </a:rPr>
              <a:t>Развитие экспорта </a:t>
            </a:r>
            <a:r>
              <a:rPr lang="ru-RU" sz="1100" b="1" spc="-50" dirty="0" err="1" smtClean="0">
                <a:latin typeface="+mj-lt"/>
                <a:cs typeface="Arial" pitchFamily="34" charset="0"/>
              </a:rPr>
              <a:t>сельскохозяйств-енной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 </a:t>
            </a:r>
            <a:r>
              <a:rPr lang="ru-RU" sz="1100" b="1" spc="-50" dirty="0">
                <a:latin typeface="+mj-lt"/>
                <a:cs typeface="Arial" pitchFamily="34" charset="0"/>
              </a:rPr>
              <a:t>продукции и </a:t>
            </a:r>
            <a:r>
              <a:rPr lang="ru-RU" sz="1100" b="1" spc="-80" dirty="0">
                <a:latin typeface="+mj-lt"/>
                <a:cs typeface="Arial" pitchFamily="34" charset="0"/>
              </a:rPr>
              <a:t>продовольствия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38444" y="1296660"/>
            <a:ext cx="877828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r>
              <a:rPr lang="ru-RU" sz="1100" b="1" spc="-50" dirty="0" smtClean="0">
                <a:latin typeface="+mj-lt"/>
                <a:cs typeface="Arial" pitchFamily="34" charset="0"/>
              </a:rPr>
              <a:t>Научное   </a:t>
            </a:r>
            <a:br>
              <a:rPr lang="ru-RU" sz="1100" b="1" spc="-50" dirty="0" smtClean="0">
                <a:latin typeface="+mj-lt"/>
                <a:cs typeface="Arial" pitchFamily="34" charset="0"/>
              </a:rPr>
            </a:br>
            <a:r>
              <a:rPr lang="ru-RU" sz="1100" b="1" spc="-50" dirty="0" smtClean="0">
                <a:latin typeface="+mj-lt"/>
                <a:cs typeface="Arial" pitchFamily="34" charset="0"/>
              </a:rPr>
              <a:t>и </a:t>
            </a:r>
            <a:r>
              <a:rPr lang="ru-RU" sz="1100" b="1" spc="-50" dirty="0" err="1" smtClean="0">
                <a:latin typeface="+mj-lt"/>
                <a:cs typeface="Arial" pitchFamily="34" charset="0"/>
              </a:rPr>
              <a:t>инновацион-ное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  </a:t>
            </a:r>
            <a:r>
              <a:rPr lang="ru-RU" sz="1100" b="1" spc="-50" dirty="0">
                <a:latin typeface="+mj-lt"/>
                <a:cs typeface="Arial" pitchFamily="34" charset="0"/>
              </a:rPr>
              <a:t>развитие 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АПК</a:t>
            </a:r>
            <a:endParaRPr lang="ru-RU" sz="1100" b="1" spc="-50" dirty="0">
              <a:latin typeface="+mj-lt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37989" y="1290826"/>
            <a:ext cx="948817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100"/>
              </a:lnSpc>
            </a:pPr>
            <a:endParaRPr lang="ru-RU" sz="1100" b="1" spc="-50" dirty="0" smtClean="0">
              <a:latin typeface="+mj-lt"/>
              <a:cs typeface="Arial" pitchFamily="34" charset="0"/>
            </a:endParaRPr>
          </a:p>
          <a:p>
            <a:pPr algn="ctr">
              <a:lnSpc>
                <a:spcPts val="1100"/>
              </a:lnSpc>
            </a:pPr>
            <a:r>
              <a:rPr lang="ru-RU" sz="1100" b="1" spc="-50" dirty="0" smtClean="0">
                <a:latin typeface="+mj-lt"/>
                <a:cs typeface="Arial" pitchFamily="34" charset="0"/>
              </a:rPr>
              <a:t>Интегрирован-</a:t>
            </a:r>
            <a:r>
              <a:rPr lang="ru-RU" sz="1100" b="1" spc="-50" dirty="0" err="1" smtClean="0">
                <a:latin typeface="+mj-lt"/>
                <a:cs typeface="Arial" pitchFamily="34" charset="0"/>
              </a:rPr>
              <a:t>ное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 </a:t>
            </a:r>
            <a:r>
              <a:rPr lang="ru-RU" sz="1100" b="1" spc="-50" dirty="0" err="1" smtClean="0">
                <a:latin typeface="+mj-lt"/>
                <a:cs typeface="Arial" pitchFamily="34" charset="0"/>
              </a:rPr>
              <a:t>информацион-ное</a:t>
            </a:r>
            <a:r>
              <a:rPr lang="ru-RU" sz="1100" b="1" spc="-50" dirty="0" smtClean="0">
                <a:latin typeface="+mj-lt"/>
                <a:cs typeface="Arial" pitchFamily="34" charset="0"/>
              </a:rPr>
              <a:t> обеспечение </a:t>
            </a:r>
            <a:r>
              <a:rPr lang="ru-RU" sz="1100" b="1" spc="-50" dirty="0">
                <a:latin typeface="+mj-lt"/>
                <a:cs typeface="Arial" pitchFamily="34" charset="0"/>
              </a:rPr>
              <a:t>АПК</a:t>
            </a:r>
          </a:p>
        </p:txBody>
      </p:sp>
      <p:sp>
        <p:nvSpPr>
          <p:cNvPr id="16" name="Овал 15"/>
          <p:cNvSpPr/>
          <p:nvPr/>
        </p:nvSpPr>
        <p:spPr>
          <a:xfrm>
            <a:off x="1380010" y="128852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2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511976" y="162880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1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511976" y="162071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1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65521" y="1289098"/>
            <a:ext cx="838327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1300"/>
              </a:lnSpc>
            </a:pPr>
            <a:r>
              <a:rPr lang="ru-RU" sz="1200" b="1" spc="-50" dirty="0" err="1" smtClean="0">
                <a:latin typeface="+mj-lt"/>
                <a:cs typeface="Arial" pitchFamily="34" charset="0"/>
              </a:rPr>
              <a:t>Регулирова-ние</a:t>
            </a:r>
            <a:r>
              <a:rPr lang="ru-RU" sz="1200" b="1" spc="-50" dirty="0" smtClean="0">
                <a:latin typeface="+mj-lt"/>
                <a:cs typeface="Arial" pitchFamily="34" charset="0"/>
              </a:rPr>
              <a:t> общего аграрного  рынка </a:t>
            </a:r>
            <a:endParaRPr lang="ru-RU" sz="1200" b="1" spc="-50" dirty="0">
              <a:latin typeface="+mj-lt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365522" y="128739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>
                <a:solidFill>
                  <a:srgbClr val="114F14"/>
                </a:solidFill>
                <a:latin typeface="+mj-lt"/>
                <a:cs typeface="Arial" pitchFamily="34" charset="0"/>
              </a:rPr>
              <a:t>3</a:t>
            </a:r>
          </a:p>
        </p:txBody>
      </p:sp>
      <p:sp>
        <p:nvSpPr>
          <p:cNvPr id="22" name="Овал 21"/>
          <p:cNvSpPr/>
          <p:nvPr/>
        </p:nvSpPr>
        <p:spPr>
          <a:xfrm>
            <a:off x="3291078" y="130693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4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356107" y="130693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5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412422" y="131179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6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538444" y="130849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 smtClean="0">
                <a:solidFill>
                  <a:srgbClr val="114F14"/>
                </a:solidFill>
                <a:latin typeface="+mj-lt"/>
                <a:cs typeface="Arial" pitchFamily="34" charset="0"/>
              </a:rPr>
              <a:t>7</a:t>
            </a:r>
            <a:endParaRPr lang="ru-RU" sz="730" b="1" dirty="0">
              <a:solidFill>
                <a:srgbClr val="114F14"/>
              </a:solidFill>
              <a:latin typeface="+mj-lt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567795" y="127430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ru-RU" sz="730" b="1" dirty="0">
                <a:solidFill>
                  <a:srgbClr val="114F14"/>
                </a:solidFill>
                <a:latin typeface="+mj-lt"/>
                <a:cs typeface="Arial" pitchFamily="34" charset="0"/>
              </a:rPr>
              <a:t>8</a:t>
            </a: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10800000">
            <a:off x="444273" y="1133290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 rot="10800000">
            <a:off x="1470011" y="1133290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0800000">
            <a:off x="2458130" y="1142767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0800000">
            <a:off x="3386396" y="1125675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1" name="Равнобедренный треугольник 30"/>
          <p:cNvSpPr/>
          <p:nvPr/>
        </p:nvSpPr>
        <p:spPr>
          <a:xfrm rot="10800000">
            <a:off x="4441436" y="1160789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2" name="Равнобедренный треугольник 31"/>
          <p:cNvSpPr/>
          <p:nvPr/>
        </p:nvSpPr>
        <p:spPr>
          <a:xfrm rot="10800000">
            <a:off x="5464988" y="1143699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3" name="Равнобедренный треугольник 32"/>
          <p:cNvSpPr/>
          <p:nvPr/>
        </p:nvSpPr>
        <p:spPr>
          <a:xfrm rot="10800000">
            <a:off x="6689668" y="1147718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4" name="Равнобедренный треугольник 33"/>
          <p:cNvSpPr/>
          <p:nvPr/>
        </p:nvSpPr>
        <p:spPr>
          <a:xfrm rot="10800000">
            <a:off x="7741704" y="1141035"/>
            <a:ext cx="620520" cy="8114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39610" y="2363005"/>
            <a:ext cx="8020822" cy="3800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2000" rIns="72000" rtlCol="0" anchor="ctr" anchorCtr="0"/>
          <a:lstStyle/>
          <a:p>
            <a:pPr algn="ctr" defTabSz="800100"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Механизмы (инструменты) реализации основных </a:t>
            </a:r>
            <a:r>
              <a:rPr lang="ru-RU" sz="13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направлений агропромышленной политики</a:t>
            </a:r>
            <a:endParaRPr lang="ru-RU" sz="13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6" name="Равнобедренный треугольник 35"/>
          <p:cNvSpPr/>
          <p:nvPr/>
        </p:nvSpPr>
        <p:spPr>
          <a:xfrm rot="10800000">
            <a:off x="331240" y="2831228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7" name="Равнобедренный треугольник 36"/>
          <p:cNvSpPr/>
          <p:nvPr/>
        </p:nvSpPr>
        <p:spPr>
          <a:xfrm rot="10800000">
            <a:off x="1380010" y="2831227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0800000">
            <a:off x="2395397" y="2843839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10800000">
            <a:off x="3437001" y="2860932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0" name="Равнобедренный треугольник 39"/>
          <p:cNvSpPr/>
          <p:nvPr/>
        </p:nvSpPr>
        <p:spPr>
          <a:xfrm rot="10800000">
            <a:off x="4378072" y="2871800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1" name="Равнобедренный треугольник 40"/>
          <p:cNvSpPr/>
          <p:nvPr/>
        </p:nvSpPr>
        <p:spPr>
          <a:xfrm rot="10800000">
            <a:off x="5428858" y="2869728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 rot="10800000">
            <a:off x="6577929" y="2860932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3" name="Равнобедренный треугольник 42"/>
          <p:cNvSpPr/>
          <p:nvPr/>
        </p:nvSpPr>
        <p:spPr>
          <a:xfrm rot="10800000">
            <a:off x="7726608" y="2811938"/>
            <a:ext cx="620520" cy="81143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47162" y="3060199"/>
            <a:ext cx="1012470" cy="3528392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85725" lvl="1" indent="-85725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совместное </a:t>
            </a:r>
            <a:r>
              <a:rPr lang="ru-RU" sz="1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определение</a:t>
            </a:r>
            <a:r>
              <a:rPr lang="ru-RU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приоритетов развития </a:t>
            </a:r>
            <a:r>
              <a:rPr lang="ru-RU" sz="1000" dirty="0">
                <a:solidFill>
                  <a:schemeClr val="tx1"/>
                </a:solidFill>
                <a:latin typeface="+mj-lt"/>
                <a:cs typeface="Arial" pitchFamily="34" charset="0"/>
              </a:rPr>
              <a:t>и 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индикативных показателей </a:t>
            </a:r>
            <a:r>
              <a:rPr lang="ru-RU" sz="1000" dirty="0">
                <a:solidFill>
                  <a:schemeClr val="tx1"/>
                </a:solidFill>
                <a:latin typeface="+mj-lt"/>
                <a:cs typeface="Arial" pitchFamily="34" charset="0"/>
              </a:rPr>
              <a:t>с учетом национальных 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приоритетов</a:t>
            </a:r>
          </a:p>
          <a:p>
            <a:pPr marL="85725" lvl="1" indent="-85725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85725" lvl="1" indent="-85725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подготовка совместных прогнозов </a:t>
            </a:r>
            <a:r>
              <a:rPr lang="ru-RU" sz="1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спроса и предложения 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по основным сельхозтоварам</a:t>
            </a:r>
          </a:p>
          <a:p>
            <a:pPr marL="85725" lvl="1" indent="-85725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00" b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85725" lvl="1" indent="-85725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мониторинг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, оценка </a:t>
            </a:r>
            <a:r>
              <a:rPr lang="ru-RU" sz="1000" dirty="0">
                <a:solidFill>
                  <a:schemeClr val="tx1"/>
                </a:solidFill>
                <a:latin typeface="+mj-lt"/>
                <a:cs typeface="Arial" pitchFamily="34" charset="0"/>
              </a:rPr>
              <a:t>степени достижения 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индикативных показателей и </a:t>
            </a:r>
            <a:r>
              <a:rPr lang="ru-RU" sz="100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продовольствен</a:t>
            </a:r>
            <a:r>
              <a:rPr lang="ru-RU" sz="1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-ной безопасности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217210" y="3076836"/>
            <a:ext cx="1026621" cy="323248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мониторинг  выполнения соглашения от 9.12.2010 г.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на основе единой методологии расчета объемов господдержки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разработка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рекомендаций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по повышению эффективности государственной поддержки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агропромыш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-ленного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комплекса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243832" y="3076836"/>
            <a:ext cx="1047245" cy="3781164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ценовой мониторинг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и сравнительный анализ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конкуренто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-способности продукции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стимулирование внебиржевой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электронной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торговли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Унификация правил обращения складских свидетельств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296015" y="3071689"/>
            <a:ext cx="991604" cy="3516902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единые требования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в области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безопасного обращения средств защиты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растений и др. ресурсов</a:t>
            </a:r>
            <a:endParaRPr lang="ru-RU" sz="105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единая система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комплексного контроля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животных и продукции животного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происхожде-ния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«от поля до прилавка» </a:t>
            </a:r>
          </a:p>
          <a:p>
            <a:pPr marL="0" lvl="1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206284" y="3093685"/>
            <a:ext cx="976797" cy="3494906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единый контроль и ветеринарная сертификация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подконтроль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-ной продукции 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единая методология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мониторинга </a:t>
            </a:r>
            <a:r>
              <a:rPr lang="ru-RU" sz="1050" b="1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эпизоотичес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-кого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состояния 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территории ТС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реализация общих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принципов в области 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профилактики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диагностики и ликвидации заразных болезней </a:t>
            </a:r>
            <a:endParaRPr lang="ru-RU" sz="1050" b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183081" y="3068182"/>
            <a:ext cx="1116527" cy="3673186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координация 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маркетинговой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политики на 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внешних рынках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осуществление совместной выставочной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деятельности,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ориентирован-ной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на внешние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рынки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содействие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в сертификации продукции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при доступе на внешние рынки и др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.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выявление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барьеров в торговле с третьими странами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и подготовка предложений по их устранению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335310" y="3060199"/>
            <a:ext cx="1116664" cy="3789603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координация планов проведения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перспективных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фундаменталь-ных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и прикладных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научно-исследователь-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ских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и опытно-конструкторских работ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реализация межгосударственных программ и проектов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научного обеспечения и инновационного развития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АПК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обмен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научными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кадрами и др.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516518" y="3060199"/>
            <a:ext cx="1159937" cy="2947746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40000" dist="20000" dir="5400000" rotWithShape="0">
              <a:schemeClr val="tx1">
                <a:alpha val="31000"/>
              </a:scheme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72000" rIns="0" bIns="0" rtlCol="0" anchor="t" anchorCtr="0"/>
          <a:lstStyle/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система </a:t>
            </a: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сбора, обработки и распространения информации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о состоянии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агропромышлен-ного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производства, рынках </a:t>
            </a:r>
            <a:r>
              <a:rPr lang="ru-RU" sz="1050" dirty="0" err="1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сельскохозяйст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-венной </a:t>
            </a:r>
            <a:r>
              <a:rPr lang="ru-RU" sz="1050" dirty="0">
                <a:solidFill>
                  <a:schemeClr val="tx1"/>
                </a:solidFill>
                <a:latin typeface="+mj-lt"/>
                <a:cs typeface="Arial" pitchFamily="34" charset="0"/>
              </a:rPr>
              <a:t>продукции и продовольствия, ресурсов для сельского хозяйства</a:t>
            </a: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108000" lvl="1" indent="-108000" defTabSz="1022350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105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развитие электронных торговых </a:t>
            </a:r>
            <a:r>
              <a:rPr lang="ru-RU" sz="105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площадок </a:t>
            </a:r>
            <a:r>
              <a:rPr lang="ru-RU" sz="105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и др.</a:t>
            </a:r>
            <a:endParaRPr lang="ru-RU" sz="105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8" name="Номер слайда 21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451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kumimoji="0" lang="ru-RU" altLang="ru-RU" sz="1200" dirty="0" smtClean="0">
                <a:solidFill>
                  <a:srgbClr val="E46C0A"/>
                </a:solidFill>
              </a:rPr>
              <a:t>7</a:t>
            </a:r>
            <a:endParaRPr kumimoji="0" lang="ru-RU" altLang="ru-RU" sz="12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1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5EC8-26EB-495C-8ADB-DC7BF8B5DE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000" y="708844"/>
            <a:ext cx="1196734" cy="40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400585" y="1224829"/>
            <a:ext cx="7242415" cy="1"/>
          </a:xfrm>
          <a:prstGeom prst="line">
            <a:avLst/>
          </a:prstGeom>
          <a:ln w="12700">
            <a:solidFill>
              <a:srgbClr val="B3A97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5"/>
          <p:cNvSpPr txBox="1">
            <a:spLocks noChangeArrowheads="1"/>
          </p:cNvSpPr>
          <p:nvPr/>
        </p:nvSpPr>
        <p:spPr bwMode="auto">
          <a:xfrm>
            <a:off x="533930" y="2127135"/>
            <a:ext cx="8305804" cy="461665"/>
          </a:xfrm>
          <a:prstGeom prst="rect">
            <a:avLst/>
          </a:prstGeom>
          <a:gradFill rotWithShape="1">
            <a:gsLst>
              <a:gs pos="0">
                <a:srgbClr val="FFFFFF">
                  <a:alpha val="98997"/>
                </a:srgbClr>
              </a:gs>
              <a:gs pos="25999">
                <a:srgbClr val="FFFFFF">
                  <a:alpha val="99258"/>
                </a:srgbClr>
              </a:gs>
              <a:gs pos="100000">
                <a:srgbClr val="558ED5"/>
              </a:gs>
            </a:gsLst>
            <a:lin ang="4560000"/>
          </a:gradFill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1pPr>
            <a:lvl2pPr marL="742950" indent="-28575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2pPr>
            <a:lvl3pPr marL="11430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3pPr>
            <a:lvl4pPr marL="16002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4pPr>
            <a:lvl5pPr marL="2057400" indent="-228600"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5pPr>
            <a:lvl6pPr marL="25146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6pPr>
            <a:lvl7pPr marL="29718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7pPr>
            <a:lvl8pPr marL="34290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8pPr>
            <a:lvl9pPr marL="3886200" indent="-228600" algn="ctr" defTabSz="457200" rtl="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pitchFamily="34" charset="0"/>
              </a:defRPr>
            </a:lvl9pPr>
          </a:lstStyle>
          <a:p>
            <a:r>
              <a:rPr kumimoji="0" lang="ru-RU" altLang="ru-RU" b="1" dirty="0" smtClean="0"/>
              <a:t>Благодарю за внимание!</a:t>
            </a:r>
            <a:endParaRPr kumimoji="0" lang="ru-RU" altLang="ru-RU" b="1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46075" y="6021388"/>
            <a:ext cx="497945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3589338" algn="l"/>
              </a:tabLst>
              <a:defRPr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hlinkClick r:id="rId3"/>
              </a:rPr>
              <a:t>http://</a:t>
            </a:r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www.eurasiancommission.org</a:t>
            </a:r>
            <a:endParaRPr lang="ru-RU" sz="2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ru-RU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ru-RU" sz="16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0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656</Words>
  <Application>Microsoft Office PowerPoint</Application>
  <PresentationFormat>Экран (4:3)</PresentationFormat>
  <Paragraphs>193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Байгот Мария Степановна</cp:lastModifiedBy>
  <cp:revision>192</cp:revision>
  <cp:lastPrinted>2014-11-07T07:26:42Z</cp:lastPrinted>
  <dcterms:created xsi:type="dcterms:W3CDTF">2012-12-13T19:57:12Z</dcterms:created>
  <dcterms:modified xsi:type="dcterms:W3CDTF">2014-11-10T15:54:36Z</dcterms:modified>
</cp:coreProperties>
</file>